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2" r:id="rId34"/>
    <p:sldId id="291" r:id="rId35"/>
    <p:sldId id="293" r:id="rId36"/>
    <p:sldId id="294" r:id="rId37"/>
    <p:sldId id="295" r:id="rId38"/>
    <p:sldId id="279" r:id="rId39"/>
    <p:sldId id="280" r:id="rId40"/>
    <p:sldId id="281" r:id="rId41"/>
    <p:sldId id="282" r:id="rId42"/>
    <p:sldId id="296" r:id="rId43"/>
    <p:sldId id="297" r:id="rId44"/>
    <p:sldId id="298" r:id="rId45"/>
    <p:sldId id="299" r:id="rId46"/>
    <p:sldId id="300" r:id="rId47"/>
    <p:sldId id="314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5" r:id="rId6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BE8EF3BE-551A-40F2-BAEC-DDC90680F5D1}">
          <p14:sldIdLst>
            <p14:sldId id="256"/>
            <p14:sldId id="257"/>
          </p14:sldIdLst>
        </p14:section>
        <p14:section name="서론" id="{1823D09C-8DA7-4C4B-9573-6E1E6325B549}">
          <p14:sldIdLst>
            <p14:sldId id="258"/>
            <p14:sldId id="259"/>
            <p14:sldId id="262"/>
            <p14:sldId id="263"/>
          </p14:sldIdLst>
        </p14:section>
        <p14:section name="단축어란?" id="{98AFB1D5-D569-4071-B74D-91EB76C2B5F7}">
          <p14:sldIdLst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</p14:sldIdLst>
        </p14:section>
        <p14:section name="단축어 프로그래밍" id="{31BF95BE-3FD6-4759-86A7-9F484843B015}">
          <p14:sldIdLst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2"/>
            <p14:sldId id="291"/>
            <p14:sldId id="293"/>
            <p14:sldId id="294"/>
            <p14:sldId id="295"/>
          </p14:sldIdLst>
        </p14:section>
        <p14:section name="활용법" id="{54F8CA4C-86A0-443D-9924-DC7482629D9F}">
          <p14:sldIdLst>
            <p14:sldId id="279"/>
            <p14:sldId id="280"/>
            <p14:sldId id="281"/>
            <p14:sldId id="282"/>
            <p14:sldId id="296"/>
            <p14:sldId id="297"/>
            <p14:sldId id="298"/>
            <p14:sldId id="299"/>
            <p14:sldId id="300"/>
            <p14:sldId id="314"/>
          </p14:sldIdLst>
        </p14:section>
        <p14:section name="뻘짓" id="{4DA135FD-8338-43B9-8D53-F72FFCBD1403}">
          <p14:sldIdLst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</p14:sldIdLst>
        </p14:section>
        <p14:section name="결론" id="{80CE9006-5EF0-474E-BC0F-B3079AB160A4}">
          <p14:sldIdLst>
            <p14:sldId id="312"/>
            <p14:sldId id="313"/>
            <p14:sldId id="31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3DC883-C8B9-402C-8A98-AF6B4A777FF0}" v="1373" dt="2024-08-02T18:01:19.458"/>
    <p1510:client id="{D597A971-DB6F-8E4F-8B02-B722107A805F}" v="2" dt="2024-08-02T18:08:39.4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8" autoAdjust="0"/>
    <p:restoredTop sz="94648"/>
  </p:normalViewPr>
  <p:slideViewPr>
    <p:cSldViewPr snapToGrid="0">
      <p:cViewPr varScale="1">
        <p:scale>
          <a:sx n="117" d="100"/>
          <a:sy n="117" d="100"/>
        </p:scale>
        <p:origin x="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microsoft.com/office/2015/10/relationships/revisionInfo" Target="revisionInfo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슬라이드" type="title" preserve="1">
  <p:cSld name="제목 슬라이드">
    <p:bg>
      <p:bgPr>
        <a:blipFill rotWithShape="1">
          <a:blip r:embed="rId2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14400" y="1845426"/>
            <a:ext cx="8534400" cy="1890392"/>
          </a:xfrm>
        </p:spPr>
        <p:txBody>
          <a:bodyPr/>
          <a:lstStyle>
            <a:lvl1pPr algn="l">
              <a:defRPr sz="4800"/>
            </a:lvl1pPr>
          </a:lstStyle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14400" y="4364736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l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/>
            </a:pPr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47890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간지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0" y="2130424"/>
            <a:ext cx="12192000" cy="1470024"/>
          </a:xfrm>
        </p:spPr>
        <p:txBody>
          <a:bodyPr>
            <a:normAutofit/>
          </a:bodyPr>
          <a:lstStyle>
            <a:lvl1pPr>
              <a:defRPr sz="5867" b="1">
                <a:solidFill>
                  <a:sysClr val="windowText" lastClr="000000"/>
                </a:solidFill>
              </a:defRPr>
            </a:lvl1pPr>
          </a:lstStyle>
          <a:p>
            <a:pPr lvl="0">
              <a:defRPr lang="ko-KR"/>
            </a:pPr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21883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목차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 hasCustomPrompt="1"/>
          </p:nvPr>
        </p:nvSpPr>
        <p:spPr>
          <a:xfrm>
            <a:off x="609601" y="1654493"/>
            <a:ext cx="6477023" cy="4270819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3200"/>
            </a:lvl1pPr>
          </a:lstStyle>
          <a:p>
            <a:pPr lvl="0">
              <a:defRPr lang="ko-KR"/>
            </a:pPr>
            <a:r>
              <a:rPr lang="ko-KR" altLang="en-US"/>
              <a:t>첫째 목차</a:t>
            </a:r>
          </a:p>
          <a:p>
            <a:pPr lvl="0">
              <a:defRPr lang="ko-KR"/>
            </a:pPr>
            <a:r>
              <a:rPr lang="ko-KR" altLang="en-US"/>
              <a:t>둘째 목차</a:t>
            </a:r>
          </a:p>
          <a:p>
            <a:pPr lvl="0">
              <a:defRPr lang="ko-KR"/>
            </a:pPr>
            <a:r>
              <a:rPr lang="ko-KR" altLang="en-US"/>
              <a:t>셋째 목차</a:t>
            </a:r>
          </a:p>
          <a:p>
            <a:pPr lvl="0">
              <a:defRPr lang="ko-KR"/>
            </a:pPr>
            <a:r>
              <a:rPr lang="ko-KR" altLang="en-US"/>
              <a:t>넷째 목차</a:t>
            </a:r>
          </a:p>
          <a:p>
            <a:pPr lvl="0">
              <a:defRPr lang="ko-KR"/>
            </a:pPr>
            <a:r>
              <a:rPr lang="ko-KR" altLang="en-US"/>
              <a:t>다섯째 목차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4586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세로 제목 및 본문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>
            <a:lvl1pPr>
              <a:defRPr>
                <a:solidFill>
                  <a:sysClr val="windowText" lastClr="000000"/>
                </a:solidFill>
              </a:defRPr>
            </a:lvl1pPr>
          </a:lstStyle>
          <a:p>
            <a:pPr lvl="0">
              <a:defRPr lang="ko-KR"/>
            </a:pPr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09600" y="1508734"/>
            <a:ext cx="8026400" cy="4617429"/>
          </a:xfrm>
        </p:spPr>
        <p:txBody>
          <a:bodyPr vert="eaVert"/>
          <a:lstStyle/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34897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4471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빈 화면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2478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구역 머리글" type="secHead" preserve="1">
  <p:cSld name="구역 머리글">
    <p:bg>
      <p:bgPr>
        <a:blipFill rotWithShape="1">
          <a:blip r:embed="rId2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63084" y="2678905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57417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 2개" type="twoObj" preserve="1">
  <p:cSld name="제목 및 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267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3333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3333"/>
            </a:lvl1pPr>
            <a:lvl2pPr>
              <a:defRPr sz="2800"/>
            </a:lvl2pPr>
            <a:lvl3pPr>
              <a:defRPr sz="2267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3333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19784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만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547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표" type="tbl" preserve="1">
  <p:cSld name="제목 및 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608037" y="1643063"/>
            <a:ext cx="10972800" cy="4525200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/>
            </a:pPr>
            <a:r>
              <a:rPr lang="ko-KR" altLang="en-US"/>
              <a:t>표를 추가하려면 아이콘을 클릭하십시오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08041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제목 및 내용 4개" type="fourObj" preserve="1">
  <p:cSld name="제목 및 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960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960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608037" y="3984220"/>
            <a:ext cx="5384800" cy="21960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96037" y="3984220"/>
            <a:ext cx="5384800" cy="2196000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  <a:p>
            <a:pPr lvl="1">
              <a:defRPr lang="ko-KR"/>
            </a:pPr>
            <a:r>
              <a:rPr lang="ko-KR" altLang="en-US"/>
              <a:t>두 번째 수준</a:t>
            </a:r>
          </a:p>
          <a:p>
            <a:pPr lvl="2">
              <a:defRPr lang="ko-KR"/>
            </a:pPr>
            <a:r>
              <a:rPr lang="ko-KR" altLang="en-US"/>
              <a:t>세 번째 수준</a:t>
            </a:r>
          </a:p>
          <a:p>
            <a:pPr lvl="3">
              <a:defRPr lang="ko-KR"/>
            </a:pPr>
            <a:r>
              <a:rPr lang="ko-KR" altLang="en-US"/>
              <a:t>네 번째 수준</a:t>
            </a:r>
          </a:p>
          <a:p>
            <a:pPr lvl="4">
              <a:defRPr lang="ko-KR"/>
            </a:pPr>
            <a:r>
              <a:rPr lang="ko-KR" altLang="en-US"/>
              <a:t>다섯 번째 수준</a:t>
            </a:r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31793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그림 및 설명" type="picTx" preserve="1">
  <p:cSld name="그림 및 설명">
    <p:bg>
      <p:bgPr>
        <a:blipFill rotWithShape="1">
          <a:blip r:embed="rId2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7"/>
          </a:xfrm>
        </p:spPr>
        <p:txBody>
          <a:bodyPr anchor="b"/>
          <a:lstStyle>
            <a:lvl1pPr algn="l">
              <a:defRPr sz="2667" b="1">
                <a:solidFill>
                  <a:schemeClr val="tx1"/>
                </a:solidFill>
              </a:defRPr>
            </a:lvl1pPr>
          </a:lstStyle>
          <a:p>
            <a:pPr lvl="0">
              <a:defRPr lang="ko-KR"/>
            </a:pPr>
            <a:r>
              <a:rPr lang="ko-KR" altLang="en-US"/>
              <a:t>마스터 제목 스타일 편집</a:t>
            </a:r>
            <a:endParaRPr lang="ko-KR" altLang="en-US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>
              <a:defRPr lang="ko-KR"/>
            </a:pPr>
            <a:r>
              <a:rPr lang="ko-KR" altLang="en-US"/>
              <a:t>그림을 추가하려면 아이콘을 클릭하십시오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1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>
              <a:defRPr lang="ko-KR"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94930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>
            <a:alphaModFix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 lang="ko-KR"/>
            </a:pPr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 lang="ko-KR"/>
            </a:pPr>
            <a:r>
              <a:rPr lang="ko-KR" altLang="en-US"/>
              <a:t>마스터 텍스트 스타일을 편집합니다</a:t>
            </a:r>
          </a:p>
          <a:p>
            <a:pPr lvl="1">
              <a:defRPr lang="ko-KR"/>
            </a:pPr>
            <a:r>
              <a:rPr lang="ko-KR" altLang="en-US"/>
              <a:t>둘째 수준</a:t>
            </a:r>
          </a:p>
          <a:p>
            <a:pPr lvl="2">
              <a:defRPr lang="ko-KR"/>
            </a:pPr>
            <a:r>
              <a:rPr lang="ko-KR" altLang="en-US"/>
              <a:t>셋째 수준</a:t>
            </a:r>
          </a:p>
          <a:p>
            <a:pPr lvl="3">
              <a:defRPr lang="ko-KR"/>
            </a:pPr>
            <a:r>
              <a:rPr lang="ko-KR" altLang="en-US"/>
              <a:t>넷째 수준</a:t>
            </a:r>
          </a:p>
          <a:p>
            <a:pPr lvl="4">
              <a:defRPr lang="ko-KR"/>
            </a:pPr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4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084E4A-25C3-4F36-9E8D-9F8629F4B534}" type="datetimeFigureOut">
              <a:rPr lang="en-US" smtClean="0"/>
              <a:t>8/3/24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4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4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BCE88E-4A1C-46C6-AF30-9C02C738E7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099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defTabSz="1219170" rtl="0" eaLnBrk="1" latinLnBrk="1" hangingPunct="1">
        <a:spcBef>
          <a:spcPct val="0"/>
        </a:spcBef>
        <a:buNone/>
        <a:defRPr sz="40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eaLnBrk="1" latinLnBrk="1" hangingPunct="1">
        <a:defRPr sz="4000" b="1">
          <a:solidFill>
            <a:schemeClr val="bg1"/>
          </a:solidFill>
        </a:defRPr>
      </a:lvl2pPr>
      <a:lvl3pPr algn="l" eaLnBrk="1" latinLnBrk="1" hangingPunct="1">
        <a:defRPr sz="4000" b="1">
          <a:solidFill>
            <a:schemeClr val="bg1"/>
          </a:solidFill>
        </a:defRPr>
      </a:lvl3pPr>
      <a:lvl4pPr algn="l" eaLnBrk="1" latinLnBrk="1" hangingPunct="1">
        <a:defRPr sz="4000" b="1">
          <a:solidFill>
            <a:schemeClr val="bg1"/>
          </a:solidFill>
        </a:defRPr>
      </a:lvl4pPr>
      <a:lvl5pPr algn="l" eaLnBrk="1" latinLnBrk="1" hangingPunct="1">
        <a:defRPr sz="4000" b="1">
          <a:solidFill>
            <a:schemeClr val="bg1"/>
          </a:solidFill>
        </a:defRPr>
      </a:lvl5pPr>
      <a:lvl6pPr algn="l" eaLnBrk="1" latinLnBrk="1" hangingPunct="1">
        <a:defRPr sz="4000" b="1">
          <a:solidFill>
            <a:schemeClr val="bg1"/>
          </a:solidFill>
        </a:defRPr>
      </a:lvl6pPr>
      <a:lvl7pPr algn="l" eaLnBrk="1" latinLnBrk="1" hangingPunct="1">
        <a:defRPr sz="4000" b="1">
          <a:solidFill>
            <a:schemeClr val="bg1"/>
          </a:solidFill>
        </a:defRPr>
      </a:lvl7pPr>
      <a:lvl8pPr algn="l" eaLnBrk="1" latinLnBrk="1" hangingPunct="1">
        <a:defRPr sz="4000" b="1">
          <a:solidFill>
            <a:schemeClr val="bg1"/>
          </a:solidFill>
        </a:defRPr>
      </a:lvl8pPr>
      <a:lvl9pPr algn="l" eaLnBrk="1" latinLnBrk="1" hangingPunct="1">
        <a:defRPr sz="4000" b="1">
          <a:solidFill>
            <a:schemeClr val="bg1"/>
          </a:solidFill>
        </a:defRPr>
      </a:lvl9pPr>
    </p:titleStyle>
    <p:bodyStyle>
      <a:lvl1pPr marL="457189" indent="-457189" algn="l" defTabSz="1219170" rtl="0" eaLnBrk="1" latinLnBrk="1" hangingPunct="1">
        <a:spcBef>
          <a:spcPct val="20000"/>
        </a:spcBef>
        <a:buFont typeface="Arial"/>
        <a:buChar char="•"/>
        <a:defRPr sz="3333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1" hangingPunct="1">
        <a:spcBef>
          <a:spcPct val="20000"/>
        </a:spcBef>
        <a:buFont typeface="Arial"/>
        <a:buChar char="•"/>
        <a:defRPr sz="22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1" hangingPunct="1">
        <a:spcBef>
          <a:spcPct val="20000"/>
        </a:spcBef>
        <a:buFont typeface="Arial"/>
        <a:buChar char="–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1" hangingPunct="1">
        <a:spcBef>
          <a:spcPct val="20000"/>
        </a:spcBef>
        <a:buFont typeface="Arial"/>
        <a:buChar char="»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1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1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1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1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7482C0B-53C6-3FE4-22D1-0D1578F2EF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wrap="none"/>
          <a:lstStyle/>
          <a:p>
            <a:r>
              <a:rPr lang="ko-KR" altLang="en-US"/>
              <a:t>저는 </a:t>
            </a:r>
            <a:r>
              <a:rPr lang="en-US" altLang="ko-KR"/>
              <a:t>Shortcuts</a:t>
            </a:r>
            <a:r>
              <a:rPr lang="ko-KR" altLang="en-US"/>
              <a:t>로 프로그래밍해요</a:t>
            </a:r>
            <a:endParaRPr 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830F8B5-1F49-DD31-FBFA-CB2A1D981A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UPnL 65</a:t>
            </a:r>
            <a:r>
              <a:rPr lang="ko-KR" altLang="en-US"/>
              <a:t>차 워크샵</a:t>
            </a:r>
            <a:endParaRPr lang="en-US" altLang="ko-KR"/>
          </a:p>
          <a:p>
            <a:r>
              <a:rPr lang="ko-KR" altLang="en-US"/>
              <a:t>김세현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53445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B55FC2-5068-E596-15D3-C51D8D51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새로운 단축어</a:t>
            </a:r>
            <a:endParaRPr lang="en-US"/>
          </a:p>
        </p:txBody>
      </p:sp>
      <p:pic>
        <p:nvPicPr>
          <p:cNvPr id="7" name="내용 개체 틀 6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318B616-5F17-AEF5-1599-DA5C28392CB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82560"/>
            <a:ext cx="5384800" cy="3761242"/>
          </a:xfrm>
        </p:spPr>
      </p:pic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22C0EFF-2FA6-A160-CFB9-50FAA931D3C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/>
              <a:t>iPad</a:t>
            </a:r>
            <a:r>
              <a:rPr lang="ko-KR" altLang="en-US"/>
              <a:t>에서 단축어 생성 시</a:t>
            </a:r>
            <a:br>
              <a:rPr lang="en-US" altLang="ko-KR"/>
            </a:br>
            <a:r>
              <a:rPr lang="ko-KR" altLang="en-US"/>
              <a:t>보이는 화면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우측의 동작 목록에서</a:t>
            </a:r>
            <a:br>
              <a:rPr lang="en-US" altLang="ko-KR"/>
            </a:br>
            <a:r>
              <a:rPr lang="ko-KR" altLang="en-US"/>
              <a:t>원하는 것을 선택해서</a:t>
            </a:r>
            <a:br>
              <a:rPr lang="en-US" altLang="ko-KR"/>
            </a:br>
            <a:r>
              <a:rPr lang="ko-KR" altLang="en-US"/>
              <a:t>좌측에 놓으면 된다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6290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CC2C85-FF69-737D-4CA5-B8DBEE592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Hello, world!</a:t>
            </a:r>
          </a:p>
        </p:txBody>
      </p:sp>
      <p:pic>
        <p:nvPicPr>
          <p:cNvPr id="12" name="내용 개체 틀 11" descr="스크린샷, 텍스트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6A487BA-8713-1EF1-0250-117FEB99AE4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E8442005-FF2B-CAAE-BB96-5AE6B14FFBE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프로그래머적 사고로</a:t>
            </a:r>
            <a:br>
              <a:rPr lang="en-US" altLang="ko-KR"/>
            </a:br>
            <a:r>
              <a:rPr lang="en-US" altLang="ko-KR"/>
              <a:t>Hello world</a:t>
            </a:r>
            <a:r>
              <a:rPr lang="ko-KR" altLang="en-US"/>
              <a:t>부터 띄워 보자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알림 보기</a:t>
            </a:r>
            <a:r>
              <a:rPr lang="en-US" altLang="ko-KR"/>
              <a:t> </a:t>
            </a:r>
            <a:r>
              <a:rPr lang="ko-KR" altLang="en-US"/>
              <a:t>동작 사용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내용 수정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936576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CC2C85-FF69-737D-4CA5-B8DBEE592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Hello, world!</a:t>
            </a:r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E8442005-FF2B-CAAE-BB96-5AE6B14FFBE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그리고 실행하면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이런 식의 알림이 뜬다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 altLang="ko-KR"/>
              <a:t>"</a:t>
            </a:r>
            <a:r>
              <a:rPr lang="ko-KR" altLang="en-US"/>
              <a:t>확인</a:t>
            </a:r>
            <a:r>
              <a:rPr lang="en-US" altLang="ko-KR"/>
              <a:t>"</a:t>
            </a:r>
            <a:r>
              <a:rPr lang="ko-KR" altLang="en-US"/>
              <a:t>을 누르면 계속 진행</a:t>
            </a:r>
            <a:br>
              <a:rPr lang="en-US" altLang="ko-KR"/>
            </a:br>
            <a:r>
              <a:rPr lang="en-US" altLang="ko-KR"/>
              <a:t>"</a:t>
            </a:r>
            <a:r>
              <a:rPr lang="ko-KR" altLang="en-US"/>
              <a:t>취소</a:t>
            </a:r>
            <a:r>
              <a:rPr lang="en-US" altLang="ko-KR"/>
              <a:t>"</a:t>
            </a:r>
            <a:r>
              <a:rPr lang="ko-KR" altLang="en-US"/>
              <a:t>를 누르면 종료한다</a:t>
            </a:r>
            <a:endParaRPr lang="en-US" altLang="ko-KR"/>
          </a:p>
          <a:p>
            <a:pPr>
              <a:lnSpc>
                <a:spcPct val="150000"/>
              </a:lnSpc>
            </a:pPr>
            <a:endParaRPr lang="en-US" altLang="ko-KR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B79EE05A-7145-EB08-071B-8504E2BFE94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14459363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9566E6-47A8-AA1E-E09C-86BF74A41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입력 요청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CCD246F-B034-5304-2859-75CC7047C5A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/>
              <a:t>입력을 받을 수도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입력 요청</a:t>
            </a:r>
            <a:r>
              <a:rPr lang="en-US" altLang="ko-KR"/>
              <a:t> </a:t>
            </a:r>
            <a:r>
              <a:rPr lang="ko-KR" altLang="en-US"/>
              <a:t>동작 사용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프롬프트 입력 후</a:t>
            </a:r>
            <a:br>
              <a:rPr lang="en-US" altLang="ko-KR"/>
            </a:br>
            <a:r>
              <a:rPr lang="ko-KR" altLang="en-US"/>
              <a:t>입력 유형을 선택</a:t>
            </a:r>
            <a:endParaRPr lang="en-US" altLang="ko-KR"/>
          </a:p>
          <a:p>
            <a:pPr lvl="1">
              <a:lnSpc>
                <a:spcPct val="150000"/>
              </a:lnSpc>
            </a:pPr>
            <a:r>
              <a:rPr lang="ko-KR" altLang="en-US"/>
              <a:t>텍스트</a:t>
            </a:r>
            <a:r>
              <a:rPr lang="en-US" altLang="ko-KR"/>
              <a:t>, </a:t>
            </a:r>
            <a:r>
              <a:rPr lang="ko-KR" altLang="en-US"/>
              <a:t>숫자</a:t>
            </a:r>
            <a:r>
              <a:rPr lang="en-US" altLang="ko-KR"/>
              <a:t>, URL,</a:t>
            </a:r>
            <a:br>
              <a:rPr lang="en-US" altLang="ko-KR"/>
            </a:br>
            <a:r>
              <a:rPr lang="ko-KR" altLang="en-US"/>
              <a:t>날짜</a:t>
            </a:r>
            <a:r>
              <a:rPr lang="en-US" altLang="ko-KR"/>
              <a:t>, </a:t>
            </a:r>
            <a:r>
              <a:rPr lang="ko-KR" altLang="en-US"/>
              <a:t>시간</a:t>
            </a:r>
            <a:r>
              <a:rPr lang="en-US" altLang="ko-KR"/>
              <a:t>, </a:t>
            </a:r>
            <a:r>
              <a:rPr lang="ko-KR" altLang="en-US"/>
              <a:t>날짜 및 시간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C6A1AAB-70C1-BA34-BCDA-0C3BB701437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35471972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7500A81-7144-CAB9-CAD0-569F322A7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입력 요청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D98486F-EF71-9A99-7998-A9A002519D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이런 식의 입력창이 뜬다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D6FE94C8-9D66-69FD-CEE9-F82CC3A1E3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205388514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E8F032-9185-56A5-C2E9-3721B98BE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입력 요청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11C71E7-4E26-0D79-23AE-CD4ABE79482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i="1"/>
              <a:t>입력 요청</a:t>
            </a:r>
            <a:r>
              <a:rPr lang="en-US" altLang="ko-KR"/>
              <a:t> </a:t>
            </a:r>
            <a:r>
              <a:rPr lang="ko-KR" altLang="en-US"/>
              <a:t>동작은</a:t>
            </a:r>
            <a:br>
              <a:rPr lang="en-US" altLang="ko-KR"/>
            </a:br>
            <a:r>
              <a:rPr lang="ko-KR" altLang="en-US"/>
              <a:t>출력이 있는 동작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사용자가 입력한 정보가</a:t>
            </a:r>
            <a:br>
              <a:rPr lang="en-US" altLang="ko-KR"/>
            </a:br>
            <a:r>
              <a:rPr lang="ko-KR" altLang="en-US"/>
              <a:t>출력으로 반환된다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이것을 사용하려면</a:t>
            </a:r>
            <a:br>
              <a:rPr lang="en-US" altLang="ko-KR"/>
            </a:br>
            <a:r>
              <a:rPr lang="ko-KR" altLang="en-US"/>
              <a:t>어떻게 해야 할까</a:t>
            </a:r>
            <a:endParaRPr lang="en-US" altLang="ko-KR"/>
          </a:p>
        </p:txBody>
      </p:sp>
      <p:pic>
        <p:nvPicPr>
          <p:cNvPr id="10" name="내용 개체 틀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463685CC-53E2-61AB-F19F-E2573DAC583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9722961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B990AB-7D59-67D7-98DE-B5E05B068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매직 변수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28CDE60-CE66-5B19-8CDB-53702156DD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입력받은 정보를</a:t>
            </a:r>
            <a:br>
              <a:rPr lang="en-US" altLang="ko-KR"/>
            </a:br>
            <a:r>
              <a:rPr lang="ko-KR" altLang="en-US"/>
              <a:t>표시하기 위해</a:t>
            </a:r>
            <a:br>
              <a:rPr lang="en-US" altLang="ko-KR"/>
            </a:br>
            <a:r>
              <a:rPr lang="ko-KR" altLang="en-US" i="1"/>
              <a:t>알림 보기</a:t>
            </a:r>
            <a:r>
              <a:rPr lang="en-US" altLang="ko-KR"/>
              <a:t> </a:t>
            </a:r>
            <a:r>
              <a:rPr lang="ko-KR" altLang="en-US"/>
              <a:t>사용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키보드 왼쪽 위를 보면</a:t>
            </a:r>
            <a:br>
              <a:rPr lang="en-US" altLang="ko-KR"/>
            </a:br>
            <a:r>
              <a:rPr lang="en-US" altLang="ko-KR"/>
              <a:t>"</a:t>
            </a:r>
            <a:r>
              <a:rPr lang="ko-KR" altLang="en-US"/>
              <a:t>변수 선택</a:t>
            </a:r>
            <a:r>
              <a:rPr lang="en-US" altLang="ko-KR"/>
              <a:t>"</a:t>
            </a:r>
            <a:r>
              <a:rPr lang="ko-KR" altLang="en-US"/>
              <a:t>이 있다</a:t>
            </a:r>
            <a:endParaRPr lang="en-US"/>
          </a:p>
        </p:txBody>
      </p:sp>
      <p:pic>
        <p:nvPicPr>
          <p:cNvPr id="14" name="내용 개체 틀 13" descr="전자제품, 텍스트, 컴퓨터, 스크린샷이(가) 표시된 사진&#10;&#10;자동 생성된 설명">
            <a:extLst>
              <a:ext uri="{FF2B5EF4-FFF2-40B4-BE49-F238E27FC236}">
                <a16:creationId xmlns:a16="http://schemas.microsoft.com/office/drawing/2014/main" id="{BC6F831E-C30E-9266-B8F0-75904FD0CF4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4207577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569FF8-5804-6D34-43A6-3564CDBB3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매직 변수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D538A18-8E39-DD54-1389-E799827FDD0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i="1"/>
              <a:t>매직 변수</a:t>
            </a:r>
            <a:r>
              <a:rPr lang="ko-KR" altLang="en-US"/>
              <a:t>를 선택한다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출력이 있는 블록의</a:t>
            </a:r>
            <a:br>
              <a:rPr lang="en-US" altLang="ko-KR"/>
            </a:br>
            <a:r>
              <a:rPr lang="ko-KR" altLang="en-US"/>
              <a:t>출력을 선택할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/>
              <a:t>"</a:t>
            </a:r>
            <a:r>
              <a:rPr lang="ko-KR" altLang="en-US"/>
              <a:t>제공된 입력</a:t>
            </a:r>
            <a:r>
              <a:rPr lang="en-US" altLang="ko-KR"/>
              <a:t>"</a:t>
            </a:r>
            <a:r>
              <a:rPr lang="ko-KR" altLang="en-US"/>
              <a:t>을 선택하면</a:t>
            </a:r>
            <a:br>
              <a:rPr lang="en-US" altLang="ko-KR"/>
            </a:br>
            <a:r>
              <a:rPr lang="ko-KR" altLang="en-US"/>
              <a:t>입력한 정보 사용 가능</a:t>
            </a:r>
            <a:endParaRPr lang="en-US"/>
          </a:p>
        </p:txBody>
      </p:sp>
      <p:pic>
        <p:nvPicPr>
          <p:cNvPr id="8" name="내용 개체 틀 7" descr="텍스트, 스크린샷, 소프트웨어, 운영 체제이(가) 표시된 사진&#10;&#10;자동 생성된 설명">
            <a:extLst>
              <a:ext uri="{FF2B5EF4-FFF2-40B4-BE49-F238E27FC236}">
                <a16:creationId xmlns:a16="http://schemas.microsoft.com/office/drawing/2014/main" id="{81A041D9-C3BF-198E-5C1D-72DEA9AEF7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28345864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E0907DC-6F4B-0E75-48EF-9A501D17B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매직 변수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F3A7E2-2D09-2ECB-9C8C-13B94970010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/>
              <a:t>Format String </a:t>
            </a:r>
            <a:r>
              <a:rPr lang="ko-KR" altLang="en-US"/>
              <a:t>처럼</a:t>
            </a:r>
            <a:br>
              <a:rPr lang="en-US" altLang="ko-KR"/>
            </a:br>
            <a:r>
              <a:rPr lang="ko-KR" altLang="en-US"/>
              <a:t>집어넣을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 altLang="ko-KR"/>
              <a:t>"</a:t>
            </a:r>
            <a:r>
              <a:rPr lang="ko-KR" altLang="en-US"/>
              <a:t>클립보드</a:t>
            </a:r>
            <a:r>
              <a:rPr lang="en-US" altLang="ko-KR"/>
              <a:t>"</a:t>
            </a:r>
            <a:r>
              <a:rPr lang="ko-KR" altLang="en-US"/>
              <a:t>나</a:t>
            </a:r>
            <a:r>
              <a:rPr lang="en-US" altLang="ko-KR"/>
              <a:t> "</a:t>
            </a:r>
            <a:r>
              <a:rPr lang="ko-KR" altLang="en-US"/>
              <a:t>현재 날짜</a:t>
            </a:r>
            <a:r>
              <a:rPr lang="en-US" altLang="ko-KR"/>
              <a:t>" </a:t>
            </a:r>
            <a:r>
              <a:rPr lang="ko-KR" altLang="en-US"/>
              <a:t>등 </a:t>
            </a:r>
            <a:r>
              <a:rPr lang="ko-KR" altLang="en-US" i="1"/>
              <a:t>특수 변수</a:t>
            </a:r>
            <a:r>
              <a:rPr lang="ko-KR" altLang="en-US"/>
              <a:t>도 사용 가능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앞 동작의 출력을 사용하면</a:t>
            </a:r>
            <a:br>
              <a:rPr lang="en-US" altLang="ko-KR"/>
            </a:br>
            <a:r>
              <a:rPr lang="ko-KR" altLang="en-US"/>
              <a:t>연결 선이 표시된다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1D81CC6F-4E7E-EBCA-B9D6-A3E1127000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23802995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E24F637-4C98-34AC-EA7A-D8C12C249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매직 변수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9334E20-381E-3742-1453-8C0FBD0FD6A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입력한 대로 잘 출력된다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5657669D-680B-5713-1F2A-ED10A34FB99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397453296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275C675B-BE1A-A7BE-388D-CF1FC4E4F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목차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23ECABC-F260-84B9-C137-EEE1AE35FF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ko-KR" altLang="en-US"/>
              <a:t>서론</a:t>
            </a:r>
            <a:endParaRPr lang="en-US" altLang="ko-KR"/>
          </a:p>
          <a:p>
            <a:r>
              <a:rPr lang="ko-KR" altLang="en-US"/>
              <a:t>단축어란</a:t>
            </a:r>
            <a:r>
              <a:rPr lang="en-US" altLang="ko-KR"/>
              <a:t>?</a:t>
            </a:r>
          </a:p>
          <a:p>
            <a:r>
              <a:rPr lang="ko-KR" altLang="en-US"/>
              <a:t>단축어 프로그래밍</a:t>
            </a:r>
            <a:endParaRPr lang="en-US" altLang="ko-KR"/>
          </a:p>
          <a:p>
            <a:r>
              <a:rPr lang="ko-KR" altLang="en-US"/>
              <a:t>활용법</a:t>
            </a:r>
            <a:endParaRPr lang="en-US" altLang="ko-KR"/>
          </a:p>
          <a:p>
            <a:r>
              <a:rPr lang="ko-KR" altLang="en-US"/>
              <a:t>뻘짓</a:t>
            </a:r>
            <a:endParaRPr lang="en-US" altLang="ko-KR"/>
          </a:p>
          <a:p>
            <a:r>
              <a:rPr lang="ko-KR" altLang="en-US"/>
              <a:t>결론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7923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18EA67B-759D-23BD-CAB5-2A5954F0A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매개변수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2DF2814-944A-880A-9172-47CD887203B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동작의 매개변수를</a:t>
            </a:r>
            <a:br>
              <a:rPr lang="en-US" altLang="ko-KR"/>
            </a:br>
            <a:r>
              <a:rPr lang="ko-KR" altLang="en-US"/>
              <a:t>설정할 수도 있다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A04D1D78-BF34-F660-9A79-9AFAA95037C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118832441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EB383B-5400-BCE8-4A75-04502162D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다양한 동작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9D169C2F-DE07-CFAC-E585-57BED80D0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그 외에도 다양한 동작이 있음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기기 설정 조절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텍스트</a:t>
            </a:r>
            <a:r>
              <a:rPr lang="en-US" altLang="ko-KR"/>
              <a:t>, </a:t>
            </a:r>
            <a:r>
              <a:rPr lang="ko-KR" altLang="en-US"/>
              <a:t>이미지 편집 등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생각보다 다양한 동작을 제공</a:t>
            </a:r>
            <a:endParaRPr lang="en-US" altLang="ko-KR"/>
          </a:p>
        </p:txBody>
      </p:sp>
      <p:pic>
        <p:nvPicPr>
          <p:cNvPr id="7" name="그림 6" descr="스크린샷, 텍스트, 디자인이(가) 표시된 사진&#10;&#10;자동 생성된 설명">
            <a:extLst>
              <a:ext uri="{FF2B5EF4-FFF2-40B4-BE49-F238E27FC236}">
                <a16:creationId xmlns:a16="http://schemas.microsoft.com/office/drawing/2014/main" id="{EA407E13-1705-9CA9-89B1-9FB17DEE6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933" y="1600199"/>
            <a:ext cx="1519464" cy="4993542"/>
          </a:xfrm>
          <a:prstGeom prst="rect">
            <a:avLst/>
          </a:prstGeom>
        </p:spPr>
      </p:pic>
      <p:pic>
        <p:nvPicPr>
          <p:cNvPr id="9" name="그림 8" descr="스크린샷, 텍스트, 다채로움, 디자인이(가) 표시된 사진&#10;&#10;자동 생성된 설명">
            <a:extLst>
              <a:ext uri="{FF2B5EF4-FFF2-40B4-BE49-F238E27FC236}">
                <a16:creationId xmlns:a16="http://schemas.microsoft.com/office/drawing/2014/main" id="{EB3105F4-17B3-E92B-C07A-B7A2637085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427" y="1600199"/>
            <a:ext cx="1519464" cy="4993542"/>
          </a:xfrm>
          <a:prstGeom prst="rect">
            <a:avLst/>
          </a:prstGeom>
        </p:spPr>
      </p:pic>
      <p:pic>
        <p:nvPicPr>
          <p:cNvPr id="11" name="그림 10" descr="스크린샷, 텍스트, 디자인이(가) 표시된 사진&#10;&#10;자동 생성된 설명">
            <a:extLst>
              <a:ext uri="{FF2B5EF4-FFF2-40B4-BE49-F238E27FC236}">
                <a16:creationId xmlns:a16="http://schemas.microsoft.com/office/drawing/2014/main" id="{548A5C8E-5DF1-A479-3BE4-3F77AC3B16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7439" y="1600199"/>
            <a:ext cx="1519464" cy="499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6132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3F0CC6B3-9CE4-8DC7-537C-1DA8A7D95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 프로그래밍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8B9F147-715C-12D3-0784-3DD5D287D6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왜 프로그래밍이냐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37748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EE95F4C-CC69-6925-2CE0-42A9A404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프로그래밍</a:t>
            </a:r>
            <a:r>
              <a:rPr lang="en-US" altLang="ko-KR"/>
              <a:t>?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714ED67B-7336-8DAE-EAFB-AB7C34D645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여기까지만 보면 별로 할 수 있는 게 없어 보인다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그저 동작 몇 개 가져다놓고 한 번에 돌려주는</a:t>
            </a:r>
            <a:br>
              <a:rPr lang="en-US" altLang="ko-KR"/>
            </a:br>
            <a:r>
              <a:rPr lang="ko-KR" altLang="en-US"/>
              <a:t>일괄 소탕 같은 느낌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그러나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025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CEE95F4C-CC69-6925-2CE0-42A9A404F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흐름 제어</a:t>
            </a:r>
            <a:endParaRPr lang="en-US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DB80657E-8939-E973-936F-F4C53C5CCA2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단축어에는</a:t>
            </a:r>
            <a:br>
              <a:rPr lang="en-US" altLang="ko-KR"/>
            </a:br>
            <a:r>
              <a:rPr lang="ko-KR" altLang="en-US" i="1"/>
              <a:t>흐름 제어</a:t>
            </a:r>
            <a:r>
              <a:rPr lang="ko-KR" altLang="en-US"/>
              <a:t> 동작이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조건문</a:t>
            </a:r>
            <a:r>
              <a:rPr lang="en-US" altLang="ko-KR"/>
              <a:t>, </a:t>
            </a:r>
            <a:r>
              <a:rPr lang="ko-KR" altLang="en-US" i="1"/>
              <a:t>반복</a:t>
            </a:r>
            <a:r>
              <a:rPr lang="en-US" altLang="ko-KR"/>
              <a:t>,</a:t>
            </a:r>
            <a:br>
              <a:rPr lang="en-US" altLang="ko-KR"/>
            </a:br>
            <a:r>
              <a:rPr lang="ko-KR" altLang="en-US" i="1"/>
              <a:t>중단 및 출력</a:t>
            </a:r>
            <a:r>
              <a:rPr lang="ko-KR" altLang="en-US"/>
              <a:t> 등</a:t>
            </a:r>
            <a:endParaRPr lang="en-US"/>
          </a:p>
        </p:txBody>
      </p:sp>
      <p:pic>
        <p:nvPicPr>
          <p:cNvPr id="7" name="내용 개체 틀 6" descr="텍스트, 스크린샷이(가) 표시된 사진&#10;&#10;자동 생성된 설명">
            <a:extLst>
              <a:ext uri="{FF2B5EF4-FFF2-40B4-BE49-F238E27FC236}">
                <a16:creationId xmlns:a16="http://schemas.microsoft.com/office/drawing/2014/main" id="{212C0634-CBCA-853E-7739-E408FB81144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9692" y="1600200"/>
            <a:ext cx="2660616" cy="4525963"/>
          </a:xfrm>
        </p:spPr>
      </p:pic>
    </p:spTree>
    <p:extLst>
      <p:ext uri="{BB962C8B-B14F-4D97-AF65-F5344CB8AC3E}">
        <p14:creationId xmlns:p14="http://schemas.microsoft.com/office/powerpoint/2010/main" val="23678501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342D97-01A0-05A3-3B7E-9B9CD33F5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조건문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989D249-92A4-EB12-9E33-F949D980048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/>
              <a:t>if-else </a:t>
            </a:r>
            <a:r>
              <a:rPr lang="ko-KR" altLang="en-US"/>
              <a:t>구문이다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입력에 오는 유형에 따라서</a:t>
            </a:r>
            <a:br>
              <a:rPr lang="en-US" altLang="ko-KR"/>
            </a:br>
            <a:r>
              <a:rPr lang="ko-KR" altLang="en-US"/>
              <a:t>사용할 수 있는 조건이 다름</a:t>
            </a:r>
            <a:endParaRPr lang="en-US" altLang="ko-KR"/>
          </a:p>
        </p:txBody>
      </p:sp>
      <p:pic>
        <p:nvPicPr>
          <p:cNvPr id="27" name="내용 개체 틀 26" descr="텍스트, 스크린샷, 소프트웨어, 디자인이(가) 표시된 사진&#10;&#10;자동 생성된 설명">
            <a:extLst>
              <a:ext uri="{FF2B5EF4-FFF2-40B4-BE49-F238E27FC236}">
                <a16:creationId xmlns:a16="http://schemas.microsoft.com/office/drawing/2014/main" id="{315C3191-5F94-65E9-F4C5-EB074822202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250588573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71D5DF9-F9A9-FB2A-7CAA-B87D8FF1B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조건문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2F93303-2E02-661C-78B7-C9E591D1E3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입력을 요청한다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입력이</a:t>
            </a:r>
            <a:r>
              <a:rPr lang="en-US" altLang="ko-KR"/>
              <a:t> 42</a:t>
            </a:r>
            <a:r>
              <a:rPr lang="ko-KR" altLang="en-US"/>
              <a:t>인지에 따라</a:t>
            </a:r>
            <a:br>
              <a:rPr lang="en-US" altLang="ko-KR"/>
            </a:br>
            <a:r>
              <a:rPr lang="ko-KR" altLang="en-US"/>
              <a:t>표시되는 내용이 달라진다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 altLang="ko-KR"/>
              <a:t>"</a:t>
            </a:r>
            <a:r>
              <a:rPr lang="ko-KR" altLang="en-US"/>
              <a:t>그렇지 않은 경우</a:t>
            </a:r>
            <a:r>
              <a:rPr lang="en-US" altLang="ko-KR"/>
              <a:t>"</a:t>
            </a:r>
            <a:r>
              <a:rPr lang="ko-KR" altLang="en-US"/>
              <a:t>는</a:t>
            </a:r>
            <a:br>
              <a:rPr lang="en-US" altLang="ko-KR"/>
            </a:br>
            <a:r>
              <a:rPr lang="ko-KR" altLang="en-US"/>
              <a:t>제거할 수 있음 </a:t>
            </a:r>
            <a:endParaRPr lang="en-US"/>
          </a:p>
        </p:txBody>
      </p:sp>
      <p:pic>
        <p:nvPicPr>
          <p:cNvPr id="12" name="내용 개체 틀 11" descr="텍스트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070839CB-90C0-1BBB-E38D-CE8051AD89F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137352984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2CAB6E1-F9B9-76CC-DA68-C2ABEB6E7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반복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9D50C7E-846F-A641-7CB7-2DBECD6A7E2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/>
              <a:t>n</a:t>
            </a:r>
            <a:r>
              <a:rPr lang="ko-KR" altLang="en-US"/>
              <a:t>회 반복이다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횟수를 입력할 수 없고</a:t>
            </a:r>
            <a:br>
              <a:rPr lang="en-US" altLang="ko-KR"/>
            </a:br>
            <a:r>
              <a:rPr lang="ko-KR" altLang="en-US"/>
              <a:t>한땀한땀 올려줘야 한다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그나마 </a:t>
            </a:r>
            <a:r>
              <a:rPr lang="en-US" altLang="ko-KR"/>
              <a:t>"</a:t>
            </a:r>
            <a:r>
              <a:rPr lang="ko-KR" altLang="en-US"/>
              <a:t>반복 인덱스</a:t>
            </a:r>
            <a:r>
              <a:rPr lang="en-US" altLang="ko-KR"/>
              <a:t>"</a:t>
            </a:r>
            <a:r>
              <a:rPr lang="ko-KR" altLang="en-US"/>
              <a:t>로</a:t>
            </a:r>
            <a:br>
              <a:rPr lang="en-US" altLang="ko-KR"/>
            </a:br>
            <a:r>
              <a:rPr lang="ko-KR" altLang="en-US"/>
              <a:t>몇 번째 반복인지는 알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 altLang="ko-KR"/>
              <a:t>while </a:t>
            </a:r>
            <a:r>
              <a:rPr lang="ko-KR" altLang="en-US"/>
              <a:t>구문 같은 사용을 위해선</a:t>
            </a:r>
            <a:br>
              <a:rPr lang="en-US" altLang="ko-KR"/>
            </a:br>
            <a:r>
              <a:rPr lang="ko-KR" altLang="en-US"/>
              <a:t>후술할 방법을 써야 한다</a:t>
            </a:r>
            <a:endParaRPr lang="en-US" altLang="ko-KR"/>
          </a:p>
          <a:p>
            <a:pPr>
              <a:lnSpc>
                <a:spcPct val="150000"/>
              </a:lnSpc>
            </a:pPr>
            <a:endParaRPr lang="en-US" altLang="ko-KR"/>
          </a:p>
          <a:p>
            <a:pPr>
              <a:lnSpc>
                <a:spcPct val="150000"/>
              </a:lnSpc>
            </a:pPr>
            <a:endParaRPr lang="en-US"/>
          </a:p>
        </p:txBody>
      </p:sp>
      <p:pic>
        <p:nvPicPr>
          <p:cNvPr id="6" name="내용 개체 틀 5" descr="텍스트, 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23A8E664-1A05-DF5C-7A34-517B74425C8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  <p:pic>
        <p:nvPicPr>
          <p:cNvPr id="8" name="그림 7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4A2F7C84-DB30-4B6D-00FA-CE7414B9D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65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E3DB89-56B6-226C-53C1-A7CAAE05B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각각 반복</a:t>
            </a:r>
            <a:endParaRPr lang="en-US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DA20E5DA-6A22-BD09-8D59-2AFCA7C32A7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/>
              <a:t>foreach </a:t>
            </a:r>
            <a:r>
              <a:rPr lang="ko-KR" altLang="en-US"/>
              <a:t>구문이다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목록</a:t>
            </a:r>
            <a:r>
              <a:rPr lang="en-US" altLang="ko-KR"/>
              <a:t> </a:t>
            </a:r>
            <a:r>
              <a:rPr lang="ko-KR" altLang="en-US"/>
              <a:t>같은 것의</a:t>
            </a:r>
            <a:br>
              <a:rPr lang="en-US" altLang="ko-KR"/>
            </a:br>
            <a:r>
              <a:rPr lang="ko-KR" altLang="en-US"/>
              <a:t>각 항목을</a:t>
            </a:r>
            <a:r>
              <a:rPr lang="en-US" altLang="ko-KR"/>
              <a:t> </a:t>
            </a:r>
            <a:r>
              <a:rPr lang="ko-KR" altLang="en-US"/>
              <a:t>반복한다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/>
              <a:t>"</a:t>
            </a:r>
            <a:r>
              <a:rPr lang="ko-KR" altLang="en-US"/>
              <a:t>반복 인덱스</a:t>
            </a:r>
            <a:r>
              <a:rPr lang="en-US" altLang="ko-KR"/>
              <a:t>", </a:t>
            </a:r>
            <a:r>
              <a:rPr lang="en-US"/>
              <a:t>"</a:t>
            </a:r>
            <a:r>
              <a:rPr lang="ko-KR" altLang="en-US"/>
              <a:t>반복 항목</a:t>
            </a:r>
            <a:r>
              <a:rPr lang="en-US" altLang="ko-KR"/>
              <a:t>"</a:t>
            </a:r>
            <a:br>
              <a:rPr lang="en-US" altLang="ko-KR"/>
            </a:br>
            <a:r>
              <a:rPr lang="ko-KR" altLang="en-US"/>
              <a:t>사용 가능</a:t>
            </a:r>
            <a:endParaRPr lang="en-US"/>
          </a:p>
        </p:txBody>
      </p:sp>
      <p:pic>
        <p:nvPicPr>
          <p:cNvPr id="14" name="내용 개체 틀 13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EAC900F3-4536-7FEE-DC1F-EE3401A514A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41081610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6A57A91-2F08-1739-2E9B-FF8EB47DA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메뉴에서 선택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490F53F-CEE1-94A8-01CF-F455FCA8AEA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일단은 </a:t>
            </a:r>
            <a:r>
              <a:rPr lang="en-US" altLang="ko-KR"/>
              <a:t>switch </a:t>
            </a:r>
            <a:r>
              <a:rPr lang="ko-KR" altLang="en-US"/>
              <a:t>구문과</a:t>
            </a:r>
            <a:br>
              <a:rPr lang="en-US" altLang="ko-KR"/>
            </a:br>
            <a:r>
              <a:rPr lang="ko-KR" altLang="en-US"/>
              <a:t>비슷하긴 하지만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/>
              <a:t>case</a:t>
            </a:r>
            <a:r>
              <a:rPr lang="ko-KR" altLang="en-US"/>
              <a:t>를 선택하는 것이</a:t>
            </a:r>
            <a:br>
              <a:rPr lang="en-US" altLang="ko-KR"/>
            </a:br>
            <a:r>
              <a:rPr lang="ko-KR" altLang="en-US"/>
              <a:t>값에 따른 것이 아니라</a:t>
            </a:r>
            <a:br>
              <a:rPr lang="en-US" altLang="ko-KR"/>
            </a:br>
            <a:r>
              <a:rPr lang="ko-KR" altLang="en-US"/>
              <a:t>프롬프트를 띄워 선택함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B3485805-F8AE-E6FF-8A0A-E62C906EC23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2857069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7FC3BAA-A760-9736-5862-CD45B022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서론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EF94D2F-A232-FCC5-53F8-B161D43805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들어가기 앞서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921296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1B6E46-4AD7-8F8E-C492-1930D2137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변수 설정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97AFBE2-F12E-018A-424B-6DEC186A2DE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/>
              <a:t>변수를 설정할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선언</a:t>
            </a:r>
            <a:r>
              <a:rPr lang="en-US" altLang="ko-KR"/>
              <a:t>, </a:t>
            </a:r>
            <a:r>
              <a:rPr lang="ko-KR" altLang="en-US"/>
              <a:t>값 변경 모두</a:t>
            </a:r>
            <a:br>
              <a:rPr lang="en-US" altLang="ko-KR"/>
            </a:br>
            <a:r>
              <a:rPr lang="ko-KR" altLang="en-US"/>
              <a:t>저 동작으로 수행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값 직접 설정은 안 되고</a:t>
            </a:r>
            <a:br>
              <a:rPr lang="en-US" altLang="ko-KR"/>
            </a:br>
            <a:r>
              <a:rPr lang="ko-KR" altLang="en-US"/>
              <a:t>다른 </a:t>
            </a:r>
            <a:r>
              <a:rPr lang="ko-KR" altLang="en-US" i="1"/>
              <a:t>매직 변수</a:t>
            </a:r>
            <a:r>
              <a:rPr lang="ko-KR" altLang="en-US"/>
              <a:t>나</a:t>
            </a:r>
            <a:br>
              <a:rPr lang="en-US" altLang="ko-KR"/>
            </a:br>
            <a:r>
              <a:rPr lang="ko-KR" altLang="en-US" i="1"/>
              <a:t>특수 변수</a:t>
            </a:r>
            <a:r>
              <a:rPr lang="ko-KR" altLang="en-US"/>
              <a:t>를 설정해야 함</a:t>
            </a:r>
            <a:endParaRPr lang="en-US"/>
          </a:p>
        </p:txBody>
      </p:sp>
      <p:pic>
        <p:nvPicPr>
          <p:cNvPr id="8" name="내용 개체 틀 7" descr="스크린샷, 텍스트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B432F0C0-18E9-79C8-BB04-20096001B8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516981"/>
            <a:ext cx="5384800" cy="2692400"/>
          </a:xfrm>
        </p:spPr>
      </p:pic>
    </p:spTree>
    <p:extLst>
      <p:ext uri="{BB962C8B-B14F-4D97-AF65-F5344CB8AC3E}">
        <p14:creationId xmlns:p14="http://schemas.microsoft.com/office/powerpoint/2010/main" val="25627337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1B6E46-4AD7-8F8E-C492-1930D2137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변수 설정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97AFBE2-F12E-018A-424B-6DEC186A2DE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/>
              <a:t>num </a:t>
            </a:r>
            <a:r>
              <a:rPr lang="ko-KR" altLang="en-US"/>
              <a:t>변수를 </a:t>
            </a:r>
            <a:r>
              <a:rPr lang="en-US" altLang="ko-KR"/>
              <a:t>42</a:t>
            </a:r>
            <a:r>
              <a:rPr lang="ko-KR" altLang="en-US"/>
              <a:t>로 설정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숫자를 입력 요청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입력과 </a:t>
            </a:r>
            <a:r>
              <a:rPr lang="en-US" altLang="ko-KR"/>
              <a:t>num</a:t>
            </a:r>
            <a:r>
              <a:rPr lang="ko-KR" altLang="en-US"/>
              <a:t>을 더하고</a:t>
            </a:r>
            <a:br>
              <a:rPr lang="en-US" altLang="ko-KR"/>
            </a:br>
            <a:r>
              <a:rPr lang="en-US" altLang="ko-KR"/>
              <a:t>num</a:t>
            </a:r>
            <a:r>
              <a:rPr lang="ko-KR" altLang="en-US"/>
              <a:t>을 계산 결과로 설정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더해진 값이 표시된다</a:t>
            </a:r>
            <a:endParaRPr lang="en-US" altLang="ko-KR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BE566416-BA2A-C11D-700A-45964FC64B8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42303180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9A72AD-3804-5C7F-D392-3797CA1C8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 실행</a:t>
            </a:r>
            <a:r>
              <a:rPr lang="en-US" altLang="ko-KR"/>
              <a:t>, </a:t>
            </a:r>
            <a:r>
              <a:rPr lang="ko-KR" altLang="en-US"/>
              <a:t>중단 및 출력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C23DC2A-3D89-2C96-4FA1-738D20BE4D6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i="1"/>
              <a:t>단축어 실행</a:t>
            </a:r>
            <a:r>
              <a:rPr lang="en-US" altLang="ko-KR"/>
              <a:t> </a:t>
            </a:r>
            <a:r>
              <a:rPr lang="ko-KR" altLang="en-US"/>
              <a:t>동작으로</a:t>
            </a:r>
            <a:br>
              <a:rPr lang="en-US" altLang="ko-KR"/>
            </a:br>
            <a:r>
              <a:rPr lang="ko-KR" altLang="en-US"/>
              <a:t>다른 단축어 실행 가능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중단 및 출력</a:t>
            </a:r>
            <a:r>
              <a:rPr lang="ko-KR" altLang="en-US"/>
              <a:t>으로</a:t>
            </a:r>
            <a:br>
              <a:rPr lang="en-US" altLang="ko-KR"/>
            </a:br>
            <a:r>
              <a:rPr lang="ko-KR" altLang="en-US"/>
              <a:t>결과 반환 가능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함수를 호출하는 것처럼</a:t>
            </a:r>
            <a:br>
              <a:rPr lang="en-US" altLang="ko-KR"/>
            </a:br>
            <a:r>
              <a:rPr lang="ko-KR" altLang="en-US"/>
              <a:t>사용할 수 있다</a:t>
            </a:r>
            <a:endParaRPr lang="en-US" altLang="ko-KR"/>
          </a:p>
        </p:txBody>
      </p:sp>
      <p:pic>
        <p:nvPicPr>
          <p:cNvPr id="14" name="내용 개체 틀 13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4AF3DB12-7F7C-56FD-364E-49103D451FF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843882"/>
            <a:ext cx="5384800" cy="4038599"/>
          </a:xfrm>
        </p:spPr>
      </p:pic>
    </p:spTree>
    <p:extLst>
      <p:ext uri="{BB962C8B-B14F-4D97-AF65-F5344CB8AC3E}">
        <p14:creationId xmlns:p14="http://schemas.microsoft.com/office/powerpoint/2010/main" val="21643080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B9A72AD-3804-5C7F-D392-3797CA1C8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 입력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C23DC2A-3D89-2C96-4FA1-738D20BE4D6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i="1"/>
              <a:t>단축어 입력</a:t>
            </a:r>
            <a:r>
              <a:rPr lang="ko-KR" altLang="en-US"/>
              <a:t>으로</a:t>
            </a:r>
            <a:r>
              <a:rPr lang="en-US" altLang="ko-KR"/>
              <a:t> </a:t>
            </a:r>
            <a:r>
              <a:rPr lang="ko-KR" altLang="en-US"/>
              <a:t>다양한</a:t>
            </a:r>
            <a:br>
              <a:rPr lang="en-US" altLang="ko-KR"/>
            </a:br>
            <a:r>
              <a:rPr lang="ko-KR" altLang="en-US"/>
              <a:t>유형의 입력을 받을 수 있음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단축어 실행</a:t>
            </a:r>
            <a:r>
              <a:rPr lang="ko-KR" altLang="en-US"/>
              <a:t>으로</a:t>
            </a:r>
            <a:br>
              <a:rPr lang="en-US" altLang="ko-KR"/>
            </a:br>
            <a:r>
              <a:rPr lang="ko-KR" altLang="en-US"/>
              <a:t>입력을 전달할 수도 있고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 altLang="ko-KR"/>
              <a:t>"</a:t>
            </a:r>
            <a:r>
              <a:rPr lang="ko-KR" altLang="en-US"/>
              <a:t>공유 시트</a:t>
            </a:r>
            <a:r>
              <a:rPr lang="en-US" altLang="ko-KR"/>
              <a:t>"</a:t>
            </a:r>
            <a:r>
              <a:rPr lang="ko-KR" altLang="en-US"/>
              <a:t>를 사용해서</a:t>
            </a:r>
            <a:br>
              <a:rPr lang="en-US" altLang="ko-KR"/>
            </a:br>
            <a:r>
              <a:rPr lang="ko-KR" altLang="en-US"/>
              <a:t>다른 앱에서 단축어 입력으로</a:t>
            </a:r>
            <a:br>
              <a:rPr lang="en-US" altLang="ko-KR"/>
            </a:br>
            <a:r>
              <a:rPr lang="ko-KR" altLang="en-US"/>
              <a:t>전달할 수도 있음</a:t>
            </a:r>
            <a:endParaRPr lang="en-US" altLang="ko-KR"/>
          </a:p>
        </p:txBody>
      </p:sp>
      <p:pic>
        <p:nvPicPr>
          <p:cNvPr id="9" name="내용 개체 틀 8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992D5D34-5B2D-F0CC-7980-8DDEE23AA35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2952785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DC4F9D-A420-405E-E19E-81A409614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무한 반복을 사용하는 편법</a:t>
            </a:r>
            <a:r>
              <a:rPr lang="en-US" altLang="ko-KR"/>
              <a:t>(?)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32EBEBB-F79D-8384-37D0-ABD402ACF6E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i="1"/>
              <a:t>단축어 실행</a:t>
            </a:r>
            <a:r>
              <a:rPr lang="ko-KR" altLang="en-US"/>
              <a:t>을</a:t>
            </a:r>
            <a:br>
              <a:rPr lang="en-US" altLang="ko-KR"/>
            </a:br>
            <a:r>
              <a:rPr lang="ko-KR" altLang="en-US"/>
              <a:t>재귀적으로</a:t>
            </a:r>
            <a:r>
              <a:rPr lang="en-US" altLang="ko-KR"/>
              <a:t> </a:t>
            </a:r>
            <a:r>
              <a:rPr lang="ko-KR" altLang="en-US"/>
              <a:t>사용하면</a:t>
            </a:r>
            <a:br>
              <a:rPr lang="en-US" altLang="ko-KR"/>
            </a:br>
            <a:r>
              <a:rPr lang="ko-KR" altLang="en-US"/>
              <a:t>무한 반복 가능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 i="1"/>
              <a:t>조건문</a:t>
            </a:r>
            <a:r>
              <a:rPr lang="ko-KR" altLang="en-US"/>
              <a:t>을 적절히 사용해</a:t>
            </a:r>
            <a:br>
              <a:rPr lang="en-US" altLang="ko-KR"/>
            </a:br>
            <a:r>
              <a:rPr lang="ko-KR" altLang="en-US"/>
              <a:t>루프를 탈출하자</a:t>
            </a:r>
            <a:br>
              <a:rPr lang="en-US" altLang="ko-KR"/>
            </a:br>
            <a:endParaRPr lang="en-US" i="1"/>
          </a:p>
        </p:txBody>
      </p:sp>
      <p:pic>
        <p:nvPicPr>
          <p:cNvPr id="10" name="내용 개체 틀 9" descr="스크린샷, 텍스트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52F59DC1-19C3-60B1-13ED-A0C42FCD2D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819" y="1600200"/>
            <a:ext cx="1948362" cy="4525963"/>
          </a:xfrm>
        </p:spPr>
      </p:pic>
    </p:spTree>
    <p:extLst>
      <p:ext uri="{BB962C8B-B14F-4D97-AF65-F5344CB8AC3E}">
        <p14:creationId xmlns:p14="http://schemas.microsoft.com/office/powerpoint/2010/main" val="2579185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31D7EE10-10BF-A50C-DDA2-58FB2EE89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활용법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9E24936-952A-155D-90EC-CC81F0D430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어떻게 써 먹을 것인가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33995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BE354D6-24DC-C3EB-0BD3-9C2861ED9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 실행</a:t>
            </a:r>
            <a:endParaRPr lang="en-US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79419FF-F04A-67B4-3EAA-05F8FCC1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단축어는 단축어 앱에서</a:t>
            </a:r>
            <a:br>
              <a:rPr lang="en-US" altLang="ko-KR"/>
            </a:br>
            <a:r>
              <a:rPr lang="ko-KR" altLang="en-US"/>
              <a:t>단축어를 탭하여</a:t>
            </a:r>
            <a:br>
              <a:rPr lang="en-US" altLang="ko-KR"/>
            </a:br>
            <a:r>
              <a:rPr lang="ko-KR" altLang="en-US"/>
              <a:t>실행할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그러나 매번 이렇게 하기엔</a:t>
            </a:r>
            <a:br>
              <a:rPr lang="en-US" altLang="ko-KR"/>
            </a:br>
            <a:r>
              <a:rPr lang="ko-KR" altLang="en-US"/>
              <a:t>이건 좀 귀찮다</a:t>
            </a:r>
            <a:endParaRPr lang="en-US"/>
          </a:p>
        </p:txBody>
      </p:sp>
      <p:pic>
        <p:nvPicPr>
          <p:cNvPr id="9" name="내용 개체 틀 8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5DCB4C16-1CFE-045B-4948-31C1E78F57D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982560"/>
            <a:ext cx="5384800" cy="3761242"/>
          </a:xfrm>
        </p:spPr>
      </p:pic>
    </p:spTree>
    <p:extLst>
      <p:ext uri="{BB962C8B-B14F-4D97-AF65-F5344CB8AC3E}">
        <p14:creationId xmlns:p14="http://schemas.microsoft.com/office/powerpoint/2010/main" val="3127295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BE354D6-24DC-C3EB-0BD3-9C2861ED9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 실행</a:t>
            </a:r>
            <a:endParaRPr lang="en-US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79419FF-F04A-67B4-3EAA-05F8FCC1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단축어를 홈 화면에</a:t>
            </a:r>
            <a:br>
              <a:rPr lang="en-US" altLang="ko-KR"/>
            </a:br>
            <a:r>
              <a:rPr lang="ko-KR" altLang="en-US"/>
              <a:t>추가할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아이콘을 설정할 수도 있고</a:t>
            </a:r>
            <a:br>
              <a:rPr lang="en-US" altLang="ko-KR"/>
            </a:br>
            <a:r>
              <a:rPr lang="ko-KR" altLang="en-US"/>
              <a:t>탭하면 실행된다</a:t>
            </a:r>
            <a:endParaRPr lang="en-US"/>
          </a:p>
        </p:txBody>
      </p:sp>
      <p:pic>
        <p:nvPicPr>
          <p:cNvPr id="12" name="내용 개체 틀 11" descr="시계, 텍스트, 스크린샷, 벽시계이(가) 표시된 사진&#10;&#10;자동 생성된 설명">
            <a:extLst>
              <a:ext uri="{FF2B5EF4-FFF2-40B4-BE49-F238E27FC236}">
                <a16:creationId xmlns:a16="http://schemas.microsoft.com/office/drawing/2014/main" id="{E9ACA38C-1120-5065-F117-24D8274432B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38090815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4297CB-210B-91D3-ADC4-6800DAC0B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단축어 실행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2664A5-7439-9C3B-8F0C-36C92E05CF5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ko-KR"/>
              <a:t>"</a:t>
            </a:r>
            <a:r>
              <a:rPr lang="ko-KR" altLang="en-US"/>
              <a:t>공유 시트에서 보기</a:t>
            </a:r>
            <a:r>
              <a:rPr lang="en-US" altLang="ko-KR"/>
              <a:t>"</a:t>
            </a:r>
            <a:r>
              <a:rPr lang="ko-KR" altLang="en-US"/>
              <a:t>를</a:t>
            </a:r>
            <a:br>
              <a:rPr lang="en-US" altLang="ko-KR"/>
            </a:br>
            <a:r>
              <a:rPr lang="ko-KR" altLang="en-US"/>
              <a:t>사용하면 파일 공유 메뉴로</a:t>
            </a:r>
            <a:br>
              <a:rPr lang="en-US" altLang="ko-KR"/>
            </a:br>
            <a:r>
              <a:rPr lang="ko-KR" altLang="en-US"/>
              <a:t>단축어를 실행할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그 외에도 여러 가지</a:t>
            </a:r>
            <a:br>
              <a:rPr lang="en-US" altLang="ko-KR"/>
            </a:br>
            <a:r>
              <a:rPr lang="ko-KR" altLang="en-US"/>
              <a:t>설정이 가능</a:t>
            </a:r>
            <a:endParaRPr lang="en-US" altLang="ko-KR"/>
          </a:p>
        </p:txBody>
      </p:sp>
      <p:pic>
        <p:nvPicPr>
          <p:cNvPr id="6" name="내용 개체 틀 5" descr="텍스트, 스크린샷, 소프트웨어, 디자인이(가) 표시된 사진&#10;&#10;자동 생성된 설명">
            <a:extLst>
              <a:ext uri="{FF2B5EF4-FFF2-40B4-BE49-F238E27FC236}">
                <a16:creationId xmlns:a16="http://schemas.microsoft.com/office/drawing/2014/main" id="{9492744E-CCA5-65C4-BCD4-E99BAD40BED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8845" y="1600200"/>
            <a:ext cx="2142309" cy="4525963"/>
          </a:xfrm>
        </p:spPr>
      </p:pic>
    </p:spTree>
    <p:extLst>
      <p:ext uri="{BB962C8B-B14F-4D97-AF65-F5344CB8AC3E}">
        <p14:creationId xmlns:p14="http://schemas.microsoft.com/office/powerpoint/2010/main" val="37173992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20FBBB-F8E7-FC96-0D12-95C970EC5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활용법</a:t>
            </a:r>
            <a:r>
              <a:rPr lang="en-US" altLang="ko-KR"/>
              <a:t>: GIF </a:t>
            </a:r>
            <a:r>
              <a:rPr lang="ko-KR" altLang="en-US"/>
              <a:t>만들기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75FF4B4-2DD5-9577-A51F-183B8CE4445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다음과 같이 주어진</a:t>
            </a:r>
            <a:br>
              <a:rPr lang="en-US" altLang="ko-KR"/>
            </a:br>
            <a:r>
              <a:rPr lang="ko-KR" altLang="en-US"/>
              <a:t>이미지 또는 동영상 등을</a:t>
            </a:r>
            <a:br>
              <a:rPr lang="en-US" altLang="ko-KR"/>
            </a:br>
            <a:r>
              <a:rPr lang="en-US" altLang="ko-KR"/>
              <a:t>GIF</a:t>
            </a:r>
            <a:r>
              <a:rPr lang="ko-KR" altLang="en-US"/>
              <a:t>로 만들어주는 단축어를</a:t>
            </a:r>
            <a:br>
              <a:rPr lang="en-US" altLang="ko-KR"/>
            </a:br>
            <a:r>
              <a:rPr lang="ko-KR" altLang="en-US"/>
              <a:t>만들 수 있다</a:t>
            </a:r>
            <a:endParaRPr lang="en-US"/>
          </a:p>
        </p:txBody>
      </p:sp>
      <p:pic>
        <p:nvPicPr>
          <p:cNvPr id="10" name="내용 개체 틀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5821C068-FBBD-F014-7463-4BACAC33EA9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18" y="1600200"/>
            <a:ext cx="4525963" cy="4525963"/>
          </a:xfrm>
        </p:spPr>
      </p:pic>
    </p:spTree>
    <p:extLst>
      <p:ext uri="{BB962C8B-B14F-4D97-AF65-F5344CB8AC3E}">
        <p14:creationId xmlns:p14="http://schemas.microsoft.com/office/powerpoint/2010/main" val="74349731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287E63E9-0E34-D5CB-68D2-2BEA4FE04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발표자 소개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212C62BB-7689-1F0B-E7E0-84A2F41C3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ko-KR" altLang="en-US" sz="3600" b="1"/>
              <a:t>김세현</a:t>
            </a:r>
            <a:endParaRPr lang="en-US" altLang="ko-KR" sz="3600" b="1"/>
          </a:p>
          <a:p>
            <a:pPr>
              <a:lnSpc>
                <a:spcPct val="150000"/>
              </a:lnSpc>
            </a:pPr>
            <a:r>
              <a:rPr lang="en-US"/>
              <a:t>a.k.a. </a:t>
            </a:r>
            <a:r>
              <a:rPr lang="ko-KR" altLang="en-US"/>
              <a:t>야생감자</a:t>
            </a:r>
            <a:r>
              <a:rPr lang="en-US" altLang="ko-KR"/>
              <a:t>, WildPotato73</a:t>
            </a:r>
          </a:p>
          <a:p>
            <a:pPr>
              <a:lnSpc>
                <a:spcPct val="150000"/>
              </a:lnSpc>
            </a:pPr>
            <a:r>
              <a:rPr lang="ko-KR" altLang="en-US"/>
              <a:t>컴퓨터공학부 </a:t>
            </a:r>
            <a:r>
              <a:rPr lang="en-US" altLang="ko-KR"/>
              <a:t>23</a:t>
            </a:r>
            <a:r>
              <a:rPr lang="ko-KR" altLang="en-US"/>
              <a:t>학번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맥북에 아이패드에 에어팟에 갤럭시 쓰는 사람</a:t>
            </a:r>
            <a:endParaRPr lang="en-US"/>
          </a:p>
        </p:txBody>
      </p:sp>
      <p:pic>
        <p:nvPicPr>
          <p:cNvPr id="3" name="그림 2" descr="그림, 클립아트, 예술, 일러스트레이션이(가) 표시된 사진&#10;&#10;자동 생성된 설명">
            <a:extLst>
              <a:ext uri="{FF2B5EF4-FFF2-40B4-BE49-F238E27FC236}">
                <a16:creationId xmlns:a16="http://schemas.microsoft.com/office/drawing/2014/main" id="{0EFED66B-5A94-4BD1-C790-FE9E855BA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9681" y="1600200"/>
            <a:ext cx="2386148" cy="238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5717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8DA3E8-79E2-7162-66E3-524B0D0CC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활용법</a:t>
            </a:r>
            <a:r>
              <a:rPr lang="en-US" altLang="ko-KR"/>
              <a:t>: GIF </a:t>
            </a:r>
            <a:r>
              <a:rPr lang="ko-KR" altLang="en-US"/>
              <a:t>만들기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F77EB7-2023-8527-6DF1-3B9CC4F7FE3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ko-KR" altLang="en-US"/>
              <a:t>갤러리에서 동영상을 선택</a:t>
            </a:r>
            <a:br>
              <a:rPr lang="en-US" altLang="ko-KR"/>
            </a:br>
            <a:r>
              <a:rPr lang="ko-KR" altLang="en-US"/>
              <a:t>공유하기를 누른 후 내리면</a:t>
            </a:r>
            <a:br>
              <a:rPr lang="en-US" altLang="ko-KR"/>
            </a:br>
            <a:r>
              <a:rPr lang="ko-KR" altLang="en-US"/>
              <a:t>아래에 단축어가 보인다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단축어를 실행해서</a:t>
            </a:r>
            <a:br>
              <a:rPr lang="en-US" altLang="ko-KR"/>
            </a:br>
            <a:r>
              <a:rPr lang="ko-KR" altLang="en-US"/>
              <a:t>여러 값을 입력해주면</a:t>
            </a:r>
            <a:br>
              <a:rPr lang="en-US" altLang="ko-KR"/>
            </a:br>
            <a:r>
              <a:rPr lang="en-US" altLang="ko-KR"/>
              <a:t>GIF</a:t>
            </a:r>
            <a:r>
              <a:rPr lang="ko-KR" altLang="en-US"/>
              <a:t>를 만들어 클립보드 복사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372FC37A-2ACA-927B-7AB1-6E29D3B473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982560"/>
            <a:ext cx="5384800" cy="3761242"/>
          </a:xfrm>
        </p:spPr>
      </p:pic>
    </p:spTree>
    <p:extLst>
      <p:ext uri="{BB962C8B-B14F-4D97-AF65-F5344CB8AC3E}">
        <p14:creationId xmlns:p14="http://schemas.microsoft.com/office/powerpoint/2010/main" val="240721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238C5EB-667D-06D8-3209-3AD6B445D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자동화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EA4C19D-CDB4-76BF-B688-5E92C379C2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단축어는 자동화할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다양한 자동화 조건이 있고</a:t>
            </a:r>
            <a:br>
              <a:rPr lang="en-US" altLang="ko-KR"/>
            </a:br>
            <a:r>
              <a:rPr lang="ko-KR" altLang="en-US"/>
              <a:t>실행 시 동작도 단축어처럼</a:t>
            </a:r>
            <a:br>
              <a:rPr lang="en-US" altLang="ko-KR"/>
            </a:br>
            <a:r>
              <a:rPr lang="ko-KR" altLang="en-US"/>
              <a:t>정의할 수 있음</a:t>
            </a:r>
            <a:endParaRPr lang="en-US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862BCBBA-4B71-5065-5C9C-56EBBBBDCB7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982560"/>
            <a:ext cx="5384800" cy="3761242"/>
          </a:xfrm>
        </p:spPr>
      </p:pic>
    </p:spTree>
    <p:extLst>
      <p:ext uri="{BB962C8B-B14F-4D97-AF65-F5344CB8AC3E}">
        <p14:creationId xmlns:p14="http://schemas.microsoft.com/office/powerpoint/2010/main" val="33101775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BD4985-906E-0B2F-FD3D-0A598BBBA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활용법</a:t>
            </a:r>
            <a:r>
              <a:rPr lang="en-US" altLang="ko-KR"/>
              <a:t>: </a:t>
            </a:r>
            <a:r>
              <a:rPr lang="ko-KR" altLang="en-US"/>
              <a:t>오늘은 무슨 요일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9BF79CD-C380-3D52-57D9-C7890CB220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내 배경화면이</a:t>
            </a:r>
            <a:br>
              <a:rPr lang="en-US" altLang="ko-KR"/>
            </a:br>
            <a:r>
              <a:rPr lang="ko-KR" altLang="en-US"/>
              <a:t>매일 바뀌는 것도</a:t>
            </a:r>
            <a:br>
              <a:rPr lang="en-US" altLang="ko-KR"/>
            </a:br>
            <a:r>
              <a:rPr lang="ko-KR" altLang="en-US"/>
              <a:t>매일 자정에 실행되도록</a:t>
            </a:r>
            <a:br>
              <a:rPr lang="en-US" altLang="ko-KR"/>
            </a:br>
            <a:r>
              <a:rPr lang="ko-KR" altLang="en-US"/>
              <a:t>자동화를 해 두었기 때문</a:t>
            </a:r>
            <a:endParaRPr lang="en-US" altLang="ko-KR"/>
          </a:p>
        </p:txBody>
      </p:sp>
      <p:pic>
        <p:nvPicPr>
          <p:cNvPr id="6" name="내용 개체 틀 5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B827527C-D0AF-E0B8-C306-B83F6A3ACEF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982560"/>
            <a:ext cx="5384800" cy="3761242"/>
          </a:xfrm>
        </p:spPr>
      </p:pic>
    </p:spTree>
    <p:extLst>
      <p:ext uri="{BB962C8B-B14F-4D97-AF65-F5344CB8AC3E}">
        <p14:creationId xmlns:p14="http://schemas.microsoft.com/office/powerpoint/2010/main" val="3069402381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BD4985-906E-0B2F-FD3D-0A598BBBA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활용법</a:t>
            </a:r>
            <a:r>
              <a:rPr lang="en-US" altLang="ko-KR"/>
              <a:t>: </a:t>
            </a:r>
            <a:r>
              <a:rPr lang="ko-KR" altLang="en-US"/>
              <a:t>오늘은 무슨 요일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9BF79CD-C380-3D52-57D9-C7890CB2202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동작을 이렇게 정의해두면</a:t>
            </a:r>
            <a:br>
              <a:rPr lang="en-US" altLang="ko-KR"/>
            </a:br>
            <a:r>
              <a:rPr lang="ko-KR" altLang="en-US"/>
              <a:t>요일에 맞는 파일을 불러와</a:t>
            </a:r>
            <a:br>
              <a:rPr lang="en-US" altLang="ko-KR"/>
            </a:br>
            <a:r>
              <a:rPr lang="ko-KR" altLang="en-US"/>
              <a:t>배경화면으로 설정해준다</a:t>
            </a:r>
            <a:endParaRPr lang="en-US" altLang="ko-KR"/>
          </a:p>
        </p:txBody>
      </p:sp>
      <p:pic>
        <p:nvPicPr>
          <p:cNvPr id="8" name="내용 개체 틀 7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4F243E3C-6731-C633-0E06-C3808CEC34D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982560"/>
            <a:ext cx="5384800" cy="3761242"/>
          </a:xfrm>
        </p:spPr>
      </p:pic>
      <p:pic>
        <p:nvPicPr>
          <p:cNvPr id="10" name="그림 9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164404A4-A7DB-FA13-7369-2074F7DB44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599" y="1982559"/>
            <a:ext cx="5384801" cy="3761243"/>
          </a:xfrm>
          <a:prstGeom prst="rect">
            <a:avLst/>
          </a:prstGeom>
        </p:spPr>
      </p:pic>
      <p:pic>
        <p:nvPicPr>
          <p:cNvPr id="12" name="그림 11" descr="텍스트, 스크린샷, 소프트웨어, 멀티미디어 소프트웨어이(가) 표시된 사진&#10;&#10;자동 생성된 설명">
            <a:extLst>
              <a:ext uri="{FF2B5EF4-FFF2-40B4-BE49-F238E27FC236}">
                <a16:creationId xmlns:a16="http://schemas.microsoft.com/office/drawing/2014/main" id="{D7FD4C46-6B51-28B6-99FA-F0196DA043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597" y="1982558"/>
            <a:ext cx="5384803" cy="376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7698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688F9-17C2-858E-12A0-675078491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갤러리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34B09C-85A7-9449-F439-A1EDF02ACC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이외에도 앱에서 제공하는</a:t>
            </a:r>
            <a:br>
              <a:rPr lang="en-US" altLang="ko-KR"/>
            </a:br>
            <a:r>
              <a:rPr lang="en-US" altLang="ko-KR"/>
              <a:t>"</a:t>
            </a:r>
            <a:r>
              <a:rPr lang="ko-KR" altLang="en-US"/>
              <a:t>갤러리</a:t>
            </a:r>
            <a:r>
              <a:rPr lang="en-US" altLang="ko-KR"/>
              <a:t>"</a:t>
            </a:r>
            <a:r>
              <a:rPr lang="ko-KR" altLang="en-US"/>
              <a:t>를 이용하면</a:t>
            </a:r>
            <a:br>
              <a:rPr lang="en-US" altLang="ko-KR"/>
            </a:br>
            <a:r>
              <a:rPr lang="ko-KR" altLang="en-US"/>
              <a:t>이미 만들어진 단축어를</a:t>
            </a:r>
            <a:br>
              <a:rPr lang="en-US" altLang="ko-KR"/>
            </a:br>
            <a:r>
              <a:rPr lang="ko-KR" altLang="en-US"/>
              <a:t>고대로 갖다 쓸 수 있다</a:t>
            </a:r>
            <a:endParaRPr lang="en-US" altLang="ko-KR"/>
          </a:p>
        </p:txBody>
      </p:sp>
      <p:pic>
        <p:nvPicPr>
          <p:cNvPr id="6" name="내용 개체 틀 5" descr="텍스트, 스크린샷, 소프트웨어, 컴퓨터 아이콘이(가) 표시된 사진&#10;&#10;자동 생성된 설명">
            <a:extLst>
              <a:ext uri="{FF2B5EF4-FFF2-40B4-BE49-F238E27FC236}">
                <a16:creationId xmlns:a16="http://schemas.microsoft.com/office/drawing/2014/main" id="{9176B501-9C53-503F-C87B-1217C4FBE1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1982560"/>
            <a:ext cx="5384800" cy="3761242"/>
          </a:xfrm>
        </p:spPr>
      </p:pic>
    </p:spTree>
    <p:extLst>
      <p:ext uri="{BB962C8B-B14F-4D97-AF65-F5344CB8AC3E}">
        <p14:creationId xmlns:p14="http://schemas.microsoft.com/office/powerpoint/2010/main" val="208277416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622CD50A-B2A4-5F3D-8B09-80687EC92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29CEC55A-02C2-D3F3-67FE-90D2BBA3EA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숫자 야구 만들기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1839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50795793-D653-1838-D41B-3D273C9344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/>
              <a:t>앞서 이야기한 요소를 잘 활용하면</a:t>
            </a:r>
            <a:br>
              <a:rPr lang="en-US" altLang="ko-KR"/>
            </a:br>
            <a:r>
              <a:rPr lang="ko-KR" altLang="en-US"/>
              <a:t>무궁무진한 사용이 가능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그래서 단축어를 사용한 뻘짓의 일환으로</a:t>
            </a:r>
            <a:br>
              <a:rPr lang="en-US" altLang="ko-KR"/>
            </a:br>
            <a:r>
              <a:rPr lang="ko-KR" altLang="en-US"/>
              <a:t>숫자 야구</a:t>
            </a:r>
            <a:r>
              <a:rPr lang="en-US" altLang="ko-KR" sz="2800">
                <a:solidFill>
                  <a:schemeClr val="bg1">
                    <a:lumMod val="50000"/>
                  </a:schemeClr>
                </a:solidFill>
              </a:rPr>
              <a:t>Cows and Bulls</a:t>
            </a:r>
            <a:r>
              <a:rPr lang="ko-KR" altLang="en-US"/>
              <a:t>를 만들어 보았다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1979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pic>
        <p:nvPicPr>
          <p:cNvPr id="11" name="내용 개체 틀 10">
            <a:extLst>
              <a:ext uri="{FF2B5EF4-FFF2-40B4-BE49-F238E27FC236}">
                <a16:creationId xmlns:a16="http://schemas.microsoft.com/office/drawing/2014/main" id="{49B5D46F-FD79-3EB1-EF60-D9035BE6712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750" y="1600200"/>
            <a:ext cx="210500" cy="4525963"/>
          </a:xfrm>
        </p:spPr>
      </p:pic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ko-KR" altLang="en-US"/>
              <a:t>숫자 야구</a:t>
            </a:r>
            <a:endParaRPr lang="en-US" altLang="ko-KR"/>
          </a:p>
          <a:p>
            <a:pPr lvl="1"/>
            <a:r>
              <a:rPr lang="ko-KR" altLang="en-US"/>
              <a:t>뭔지 모르는 사람은</a:t>
            </a:r>
            <a:br>
              <a:rPr lang="en-US" altLang="ko-KR"/>
            </a:br>
            <a:r>
              <a:rPr lang="ko-KR" altLang="en-US"/>
              <a:t>없을 것 같아서</a:t>
            </a:r>
            <a:br>
              <a:rPr lang="en-US" altLang="ko-KR"/>
            </a:br>
            <a:r>
              <a:rPr lang="ko-KR" altLang="en-US"/>
              <a:t>규칙 설명은 생략한다</a:t>
            </a:r>
            <a:endParaRPr lang="en-US" altLang="ko-KR"/>
          </a:p>
          <a:p>
            <a:pPr lvl="1"/>
            <a:r>
              <a:rPr lang="ko-KR" altLang="en-US"/>
              <a:t>서로 다른 </a:t>
            </a:r>
            <a:r>
              <a:rPr lang="en-US" altLang="ko-KR"/>
              <a:t>3</a:t>
            </a:r>
            <a:r>
              <a:rPr lang="ko-KR" altLang="en-US"/>
              <a:t>자리의 숫자가</a:t>
            </a:r>
            <a:br>
              <a:rPr lang="en-US" altLang="ko-KR"/>
            </a:br>
            <a:r>
              <a:rPr lang="ko-KR" altLang="en-US"/>
              <a:t>무작위로 선택되고</a:t>
            </a:r>
            <a:br>
              <a:rPr lang="en-US" altLang="ko-KR"/>
            </a:br>
            <a:r>
              <a:rPr lang="ko-KR" altLang="en-US"/>
              <a:t>여러 번의 도전을 통해</a:t>
            </a:r>
            <a:br>
              <a:rPr lang="en-US" altLang="ko-KR"/>
            </a:br>
            <a:r>
              <a:rPr lang="ko-KR" altLang="en-US"/>
              <a:t>숫자를 맞히면 됨</a:t>
            </a:r>
            <a:endParaRPr lang="en-US" altLang="ko-KR"/>
          </a:p>
          <a:p>
            <a:r>
              <a:rPr lang="ko-KR" altLang="en-US"/>
              <a:t>전체 약 </a:t>
            </a:r>
            <a:r>
              <a:rPr lang="en-US" altLang="ko-KR"/>
              <a:t>100</a:t>
            </a:r>
            <a:r>
              <a:rPr lang="ko-KR" altLang="en-US"/>
              <a:t>개의 동작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3037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ko-KR" altLang="en-US"/>
              <a:t>사용자가 숫자를 맞히는</a:t>
            </a:r>
            <a:br>
              <a:rPr lang="en-US" altLang="ko-KR"/>
            </a:br>
            <a:r>
              <a:rPr lang="ko-KR" altLang="en-US"/>
              <a:t>과정을 반복하기 위해</a:t>
            </a:r>
            <a:br>
              <a:rPr lang="en-US" altLang="ko-KR"/>
            </a:br>
            <a:r>
              <a:rPr lang="ko-KR" altLang="en-US"/>
              <a:t>단축어 반복을 사용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단축어 입력이 없으면</a:t>
            </a:r>
            <a:br>
              <a:rPr lang="en-US" altLang="ko-KR"/>
            </a:br>
            <a:r>
              <a:rPr lang="ko-KR" altLang="en-US"/>
              <a:t>숫자를 정하고</a:t>
            </a:r>
            <a:r>
              <a:rPr lang="en-US" altLang="ko-KR"/>
              <a:t>,</a:t>
            </a:r>
            <a:br>
              <a:rPr lang="en-US" altLang="ko-KR"/>
            </a:br>
            <a:r>
              <a:rPr lang="ko-KR" altLang="en-US"/>
              <a:t>입력으로 정해진 숫자가</a:t>
            </a:r>
            <a:br>
              <a:rPr lang="en-US" altLang="ko-KR"/>
            </a:br>
            <a:r>
              <a:rPr lang="ko-KR" altLang="en-US"/>
              <a:t>들어오면 맞히는 과정 반복</a:t>
            </a:r>
            <a:endParaRPr lang="en-US" altLang="ko-KR"/>
          </a:p>
        </p:txBody>
      </p:sp>
      <p:pic>
        <p:nvPicPr>
          <p:cNvPr id="7" name="내용 개체 틀 6" descr="텍스트, 스크린샷, 폰트, 번호이(가) 표시된 사진&#10;&#10;자동 생성된 설명">
            <a:extLst>
              <a:ext uri="{FF2B5EF4-FFF2-40B4-BE49-F238E27FC236}">
                <a16:creationId xmlns:a16="http://schemas.microsoft.com/office/drawing/2014/main" id="{1FF3B80C-27C2-79C5-8285-CE156142484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7600" y="2692459"/>
            <a:ext cx="5384800" cy="2341444"/>
          </a:xfrm>
        </p:spPr>
      </p:pic>
    </p:spTree>
    <p:extLst>
      <p:ext uri="{BB962C8B-B14F-4D97-AF65-F5344CB8AC3E}">
        <p14:creationId xmlns:p14="http://schemas.microsoft.com/office/powerpoint/2010/main" val="3301739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ko-KR" altLang="en-US"/>
              <a:t>서로 다른 </a:t>
            </a:r>
            <a:r>
              <a:rPr lang="en-US" altLang="ko-KR"/>
              <a:t>3</a:t>
            </a:r>
            <a:r>
              <a:rPr lang="ko-KR" altLang="en-US"/>
              <a:t>자리 숫자를</a:t>
            </a:r>
            <a:br>
              <a:rPr lang="en-US" altLang="ko-KR"/>
            </a:br>
            <a:r>
              <a:rPr lang="ko-KR" altLang="en-US"/>
              <a:t>정해야 하는데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리스트를 셔플해서</a:t>
            </a:r>
            <a:br>
              <a:rPr lang="en-US" altLang="ko-KR"/>
            </a:br>
            <a:r>
              <a:rPr lang="ko-KR" altLang="en-US"/>
              <a:t>첫 </a:t>
            </a:r>
            <a:r>
              <a:rPr lang="en-US" altLang="ko-KR"/>
              <a:t>3</a:t>
            </a:r>
            <a:r>
              <a:rPr lang="ko-KR" altLang="en-US"/>
              <a:t>개를 취하면 되겠지만</a:t>
            </a:r>
            <a:endParaRPr lang="en-US" altLang="ko-KR"/>
          </a:p>
          <a:p>
            <a:pPr lvl="1">
              <a:lnSpc>
                <a:spcPct val="150000"/>
              </a:lnSpc>
            </a:pPr>
            <a:r>
              <a:rPr lang="ko-KR" altLang="en-US"/>
              <a:t>셔플 따위의 동작은 없다</a:t>
            </a:r>
            <a:endParaRPr lang="en-US" altLang="ko-KR"/>
          </a:p>
          <a:p>
            <a:pPr lvl="1">
              <a:lnSpc>
                <a:spcPct val="150000"/>
              </a:lnSpc>
            </a:pPr>
            <a:r>
              <a:rPr lang="ko-KR" altLang="en-US"/>
              <a:t>그러나 목록에서 무작위로</a:t>
            </a:r>
            <a:br>
              <a:rPr lang="en-US" altLang="ko-KR"/>
            </a:br>
            <a:r>
              <a:rPr lang="ko-KR" altLang="en-US"/>
              <a:t>하나 선택하는 것은 가능</a:t>
            </a:r>
            <a:endParaRPr lang="en-US" altLang="ko-KR"/>
          </a:p>
        </p:txBody>
      </p:sp>
      <p:pic>
        <p:nvPicPr>
          <p:cNvPr id="6" name="내용 개체 틀 5" descr="스크린샷이(가) 표시된 사진&#10;&#10;자동 생성된 설명">
            <a:extLst>
              <a:ext uri="{FF2B5EF4-FFF2-40B4-BE49-F238E27FC236}">
                <a16:creationId xmlns:a16="http://schemas.microsoft.com/office/drawing/2014/main" id="{5ED8D128-E2D4-C326-B752-962E1ACE7F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874" y="1600200"/>
            <a:ext cx="846251" cy="4525963"/>
          </a:xfrm>
        </p:spPr>
      </p:pic>
    </p:spTree>
    <p:extLst>
      <p:ext uri="{BB962C8B-B14F-4D97-AF65-F5344CB8AC3E}">
        <p14:creationId xmlns:p14="http://schemas.microsoft.com/office/powerpoint/2010/main" val="3641896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BBF319-6AEB-51FE-A096-94C2063D5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iPad </a:t>
            </a:r>
            <a:r>
              <a:rPr lang="ko-KR" altLang="en-US"/>
              <a:t>배경화면</a:t>
            </a:r>
            <a:endParaRPr lang="en-US"/>
          </a:p>
        </p:txBody>
      </p:sp>
      <p:sp>
        <p:nvSpPr>
          <p:cNvPr id="14" name="내용 개체 틀 13">
            <a:extLst>
              <a:ext uri="{FF2B5EF4-FFF2-40B4-BE49-F238E27FC236}">
                <a16:creationId xmlns:a16="http://schemas.microsoft.com/office/drawing/2014/main" id="{3485B840-6CC4-005E-1980-B1B04E918FB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/>
              <a:t>FAQ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ko-KR" altLang="en-US"/>
              <a:t>오늘은 토요일</a:t>
            </a:r>
            <a:endParaRPr lang="en-US" altLang="ko-KR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ko-KR" altLang="en-US"/>
              <a:t>저거 매일 바뀜</a:t>
            </a:r>
            <a:r>
              <a:rPr lang="en-US" altLang="ko-KR"/>
              <a:t>?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ko-KR" altLang="en-US"/>
              <a:t>저거 직접 바꿈</a:t>
            </a:r>
            <a:r>
              <a:rPr lang="en-US" altLang="ko-KR"/>
              <a:t>?</a:t>
            </a:r>
            <a:endParaRPr lang="en-US"/>
          </a:p>
          <a:p>
            <a:endParaRPr lang="en-US"/>
          </a:p>
        </p:txBody>
      </p:sp>
      <p:pic>
        <p:nvPicPr>
          <p:cNvPr id="4" name="내용 개체 틀 3" descr="텍스트, 스크린샷, 폰트, 그래픽이(가) 표시된 사진&#10;&#10;자동 생성된 설명">
            <a:extLst>
              <a:ext uri="{FF2B5EF4-FFF2-40B4-BE49-F238E27FC236}">
                <a16:creationId xmlns:a16="http://schemas.microsoft.com/office/drawing/2014/main" id="{6F338304-9573-8274-86E9-D29226147F5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82560"/>
            <a:ext cx="5384800" cy="3761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97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ko-KR" altLang="en-US" i="1"/>
              <a:t>사전</a:t>
            </a:r>
            <a:r>
              <a:rPr lang="ko-KR" altLang="en-US"/>
              <a:t>에 </a:t>
            </a:r>
            <a:r>
              <a:rPr lang="en-US" altLang="ko-KR"/>
              <a:t>0</a:t>
            </a:r>
            <a:r>
              <a:rPr lang="ko-KR" altLang="en-US"/>
              <a:t>부터 </a:t>
            </a:r>
            <a:r>
              <a:rPr lang="en-US" altLang="ko-KR"/>
              <a:t>9</a:t>
            </a:r>
            <a:r>
              <a:rPr lang="ko-KR" altLang="en-US"/>
              <a:t>까지 넣음</a:t>
            </a:r>
            <a:endParaRPr lang="en-US" altLang="ko-KR"/>
          </a:p>
          <a:p>
            <a:r>
              <a:rPr lang="ko-KR" altLang="en-US"/>
              <a:t>키를 목록으로 받아</a:t>
            </a:r>
            <a:br>
              <a:rPr lang="en-US" altLang="ko-KR"/>
            </a:br>
            <a:r>
              <a:rPr lang="ko-KR" altLang="en-US"/>
              <a:t>무작위로 하나 선택</a:t>
            </a:r>
            <a:endParaRPr lang="en-US" altLang="ko-KR"/>
          </a:p>
          <a:p>
            <a:r>
              <a:rPr lang="ko-KR" altLang="en-US"/>
              <a:t>해당하는 키에 대응되는</a:t>
            </a:r>
            <a:br>
              <a:rPr lang="en-US" altLang="ko-KR"/>
            </a:br>
            <a:r>
              <a:rPr lang="ko-KR" altLang="en-US"/>
              <a:t>값을 </a:t>
            </a:r>
            <a:r>
              <a:rPr lang="en-US" altLang="ko-KR"/>
              <a:t>-1</a:t>
            </a:r>
            <a:r>
              <a:rPr lang="ko-KR" altLang="en-US"/>
              <a:t>로 만들고</a:t>
            </a:r>
            <a:br>
              <a:rPr lang="en-US" altLang="ko-KR"/>
            </a:br>
            <a:r>
              <a:rPr lang="ko-KR" altLang="en-US"/>
              <a:t>값이 </a:t>
            </a:r>
            <a:r>
              <a:rPr lang="en-US" altLang="ko-KR"/>
              <a:t>-1</a:t>
            </a:r>
            <a:r>
              <a:rPr lang="ko-KR" altLang="en-US"/>
              <a:t>이 아닌 키들만 모아</a:t>
            </a:r>
            <a:br>
              <a:rPr lang="en-US" altLang="ko-KR"/>
            </a:br>
            <a:r>
              <a:rPr lang="ko-KR" altLang="en-US"/>
              <a:t>새로운 </a:t>
            </a:r>
            <a:r>
              <a:rPr lang="ko-KR" altLang="en-US" i="1"/>
              <a:t>사전</a:t>
            </a:r>
            <a:r>
              <a:rPr lang="ko-KR" altLang="en-US"/>
              <a:t>을 만든다</a:t>
            </a:r>
            <a:endParaRPr lang="en-US" altLang="ko-KR"/>
          </a:p>
          <a:p>
            <a:r>
              <a:rPr lang="ko-KR" altLang="en-US"/>
              <a:t>반복해서 숫자 </a:t>
            </a:r>
            <a:r>
              <a:rPr lang="en-US" altLang="ko-KR"/>
              <a:t>3</a:t>
            </a:r>
            <a:r>
              <a:rPr lang="ko-KR" altLang="en-US"/>
              <a:t>개 정하기</a:t>
            </a:r>
            <a:endParaRPr lang="en-US" altLang="ko-KR"/>
          </a:p>
        </p:txBody>
      </p:sp>
      <p:pic>
        <p:nvPicPr>
          <p:cNvPr id="6" name="내용 개체 틀 5" descr="스크린샷이(가) 표시된 사진&#10;&#10;자동 생성된 설명">
            <a:extLst>
              <a:ext uri="{FF2B5EF4-FFF2-40B4-BE49-F238E27FC236}">
                <a16:creationId xmlns:a16="http://schemas.microsoft.com/office/drawing/2014/main" id="{5ED8D128-E2D4-C326-B752-962E1ACE7F7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6874" y="1600200"/>
            <a:ext cx="846251" cy="4525963"/>
          </a:xfrm>
        </p:spPr>
      </p:pic>
    </p:spTree>
    <p:extLst>
      <p:ext uri="{BB962C8B-B14F-4D97-AF65-F5344CB8AC3E}">
        <p14:creationId xmlns:p14="http://schemas.microsoft.com/office/powerpoint/2010/main" val="4855519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반복되는 부분</a:t>
            </a:r>
            <a:endParaRPr lang="en-US" altLang="ko-KR"/>
          </a:p>
          <a:p>
            <a:r>
              <a:rPr lang="ko-KR" altLang="en-US"/>
              <a:t>입력으로 전달된 숫자의</a:t>
            </a:r>
            <a:br>
              <a:rPr lang="en-US" altLang="ko-KR"/>
            </a:br>
            <a:r>
              <a:rPr lang="ko-KR" altLang="en-US"/>
              <a:t>각 자릿수를 따로 떼서 저장</a:t>
            </a:r>
            <a:endParaRPr lang="en-US" altLang="ko-KR"/>
          </a:p>
        </p:txBody>
      </p:sp>
      <p:pic>
        <p:nvPicPr>
          <p:cNvPr id="7" name="내용 개체 틀 6" descr="스크린샷, 텍스트, 소프트웨어, 멀티미디어이(가) 표시된 사진&#10;&#10;자동 생성된 설명">
            <a:extLst>
              <a:ext uri="{FF2B5EF4-FFF2-40B4-BE49-F238E27FC236}">
                <a16:creationId xmlns:a16="http://schemas.microsoft.com/office/drawing/2014/main" id="{57B16AB0-2942-A024-481B-C3E35BBF247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908" y="1600200"/>
            <a:ext cx="1790184" cy="4525963"/>
          </a:xfrm>
        </p:spPr>
      </p:pic>
    </p:spTree>
    <p:extLst>
      <p:ext uri="{BB962C8B-B14F-4D97-AF65-F5344CB8AC3E}">
        <p14:creationId xmlns:p14="http://schemas.microsoft.com/office/powerpoint/2010/main" val="1155861080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사용자 입력도 마찬가지로</a:t>
            </a:r>
            <a:br>
              <a:rPr lang="en-US" altLang="ko-KR"/>
            </a:br>
            <a:r>
              <a:rPr lang="ko-KR" altLang="en-US"/>
              <a:t>각 자릿수를 떼서</a:t>
            </a:r>
            <a:br>
              <a:rPr lang="en-US" altLang="ko-KR"/>
            </a:br>
            <a:r>
              <a:rPr lang="ko-KR" altLang="en-US"/>
              <a:t>변수에 저장한다</a:t>
            </a:r>
            <a:endParaRPr lang="en-US" altLang="ko-KR"/>
          </a:p>
        </p:txBody>
      </p:sp>
      <p:pic>
        <p:nvPicPr>
          <p:cNvPr id="6" name="내용 개체 틀 5" descr="스크린샷, 텍스트, 소프트웨어, 멀티미디어이(가) 표시된 사진&#10;&#10;자동 생성된 설명">
            <a:extLst>
              <a:ext uri="{FF2B5EF4-FFF2-40B4-BE49-F238E27FC236}">
                <a16:creationId xmlns:a16="http://schemas.microsoft.com/office/drawing/2014/main" id="{CE7931E4-AB9C-16BE-F6CE-AEE8A4728A9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140" y="1600200"/>
            <a:ext cx="1997720" cy="4525963"/>
          </a:xfrm>
        </p:spPr>
      </p:pic>
    </p:spTree>
    <p:extLst>
      <p:ext uri="{BB962C8B-B14F-4D97-AF65-F5344CB8AC3E}">
        <p14:creationId xmlns:p14="http://schemas.microsoft.com/office/powerpoint/2010/main" val="1933360449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스트라이크</a:t>
            </a:r>
            <a:r>
              <a:rPr lang="en-US" altLang="ko-KR" sz="2800">
                <a:solidFill>
                  <a:schemeClr val="bg1">
                    <a:lumMod val="50000"/>
                  </a:schemeClr>
                </a:solidFill>
              </a:rPr>
              <a:t>Bulls</a:t>
            </a:r>
            <a:r>
              <a:rPr lang="en-US" altLang="ko-KR"/>
              <a:t> </a:t>
            </a:r>
            <a:r>
              <a:rPr lang="ko-KR" altLang="en-US"/>
              <a:t>확인</a:t>
            </a:r>
            <a:endParaRPr lang="en-US" altLang="ko-KR"/>
          </a:p>
          <a:p>
            <a:r>
              <a:rPr lang="ko-KR" altLang="en-US"/>
              <a:t>생 노가다</a:t>
            </a:r>
            <a:endParaRPr lang="en-US" altLang="ko-KR"/>
          </a:p>
          <a:p>
            <a:r>
              <a:rPr lang="en-US" altLang="ko-KR"/>
              <a:t>3</a:t>
            </a:r>
            <a:r>
              <a:rPr lang="ko-KR" altLang="en-US"/>
              <a:t>개면 즉시 게임 종료</a:t>
            </a:r>
            <a:endParaRPr lang="en-US" altLang="ko-KR"/>
          </a:p>
        </p:txBody>
      </p:sp>
      <p:pic>
        <p:nvPicPr>
          <p:cNvPr id="7" name="내용 개체 틀 6" descr="스크린샷, 소프트웨어이(가) 표시된 사진&#10;&#10;자동 생성된 설명">
            <a:extLst>
              <a:ext uri="{FF2B5EF4-FFF2-40B4-BE49-F238E27FC236}">
                <a16:creationId xmlns:a16="http://schemas.microsoft.com/office/drawing/2014/main" id="{112D96F1-7290-C8B2-B43E-72F93E8C756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0908" y="1600200"/>
            <a:ext cx="1298183" cy="4525963"/>
          </a:xfrm>
        </p:spPr>
      </p:pic>
    </p:spTree>
    <p:extLst>
      <p:ext uri="{BB962C8B-B14F-4D97-AF65-F5344CB8AC3E}">
        <p14:creationId xmlns:p14="http://schemas.microsoft.com/office/powerpoint/2010/main" val="25491546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볼</a:t>
            </a:r>
            <a:r>
              <a:rPr lang="en-US" altLang="ko-KR" sz="2800">
                <a:solidFill>
                  <a:schemeClr val="bg1">
                    <a:lumMod val="50000"/>
                  </a:schemeClr>
                </a:solidFill>
              </a:rPr>
              <a:t>Cows</a:t>
            </a:r>
            <a:r>
              <a:rPr lang="en-US" altLang="ko-KR"/>
              <a:t> </a:t>
            </a:r>
            <a:r>
              <a:rPr lang="ko-KR" altLang="en-US"/>
              <a:t>확인</a:t>
            </a:r>
            <a:endParaRPr lang="en-US" altLang="ko-KR"/>
          </a:p>
          <a:p>
            <a:r>
              <a:rPr lang="ko-KR" altLang="en-US"/>
              <a:t>생 노가다 </a:t>
            </a:r>
            <a:r>
              <a:rPr lang="en-US" altLang="ko-KR"/>
              <a:t>2</a:t>
            </a:r>
          </a:p>
        </p:txBody>
      </p:sp>
      <p:pic>
        <p:nvPicPr>
          <p:cNvPr id="6" name="내용 개체 틀 5" descr="스크린샷, 다채로움, 빛, 밤이(가) 표시된 사진&#10;&#10;자동 생성된 설명">
            <a:extLst>
              <a:ext uri="{FF2B5EF4-FFF2-40B4-BE49-F238E27FC236}">
                <a16:creationId xmlns:a16="http://schemas.microsoft.com/office/drawing/2014/main" id="{C200BE7B-D0F9-3BDA-8208-AA6BD24201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6261" y="1600200"/>
            <a:ext cx="807478" cy="4525963"/>
          </a:xfrm>
        </p:spPr>
      </p:pic>
    </p:spTree>
    <p:extLst>
      <p:ext uri="{BB962C8B-B14F-4D97-AF65-F5344CB8AC3E}">
        <p14:creationId xmlns:p14="http://schemas.microsoft.com/office/powerpoint/2010/main" val="1745494301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85A4F9E7-24F8-76AB-F7A2-78D9048E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뻘짓</a:t>
            </a:r>
            <a:endParaRPr lang="en-US"/>
          </a:p>
        </p:txBody>
      </p:sp>
      <p:sp>
        <p:nvSpPr>
          <p:cNvPr id="9" name="내용 개체 틀 8">
            <a:extLst>
              <a:ext uri="{FF2B5EF4-FFF2-40B4-BE49-F238E27FC236}">
                <a16:creationId xmlns:a16="http://schemas.microsoft.com/office/drawing/2014/main" id="{154AE936-1987-FC01-D09B-0FC29005DAB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ko-KR" altLang="en-US"/>
              <a:t>나머지 찌끄레기</a:t>
            </a:r>
            <a:endParaRPr lang="en-US" altLang="ko-KR"/>
          </a:p>
          <a:p>
            <a:r>
              <a:rPr lang="ko-KR" altLang="en-US"/>
              <a:t>각 추측의 결과를 보여주고</a:t>
            </a:r>
            <a:endParaRPr lang="en-US" altLang="ko-KR"/>
          </a:p>
          <a:p>
            <a:r>
              <a:rPr lang="ko-KR" altLang="en-US"/>
              <a:t>게임이 끝나면 보여주는</a:t>
            </a:r>
            <a:br>
              <a:rPr lang="en-US" altLang="ko-KR"/>
            </a:br>
            <a:r>
              <a:rPr lang="ko-KR" altLang="en-US"/>
              <a:t>메시지 정도</a:t>
            </a:r>
            <a:endParaRPr lang="en-US" altLang="ko-KR"/>
          </a:p>
          <a:p>
            <a:endParaRPr lang="en-US" altLang="ko-KR"/>
          </a:p>
          <a:p>
            <a:r>
              <a:rPr lang="ko-KR" altLang="en-US"/>
              <a:t>이 단축어 파일을</a:t>
            </a:r>
            <a:br>
              <a:rPr lang="en-US" altLang="ko-KR"/>
            </a:br>
            <a:r>
              <a:rPr lang="ko-KR" altLang="en-US"/>
              <a:t>첨부해두었다</a:t>
            </a:r>
            <a:endParaRPr lang="en-US" altLang="ko-KR"/>
          </a:p>
          <a:p>
            <a:pPr lvl="1"/>
            <a:r>
              <a:rPr lang="ko-KR" altLang="en-US"/>
              <a:t>근데 이걸 누가 까봄</a:t>
            </a:r>
            <a:endParaRPr lang="en-US" altLang="ko-KR"/>
          </a:p>
        </p:txBody>
      </p:sp>
      <p:pic>
        <p:nvPicPr>
          <p:cNvPr id="7" name="내용 개체 틀 6" descr="텍스트, 스크린샷, 소프트웨어, 멀티미디어이(가) 표시된 사진&#10;&#10;자동 생성된 설명">
            <a:extLst>
              <a:ext uri="{FF2B5EF4-FFF2-40B4-BE49-F238E27FC236}">
                <a16:creationId xmlns:a16="http://schemas.microsoft.com/office/drawing/2014/main" id="{CECE8E8C-8EAF-9135-58EB-FD28968C7C5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7620" y="1600200"/>
            <a:ext cx="2684760" cy="4525963"/>
          </a:xfrm>
        </p:spPr>
      </p:pic>
    </p:spTree>
    <p:extLst>
      <p:ext uri="{BB962C8B-B14F-4D97-AF65-F5344CB8AC3E}">
        <p14:creationId xmlns:p14="http://schemas.microsoft.com/office/powerpoint/2010/main" val="17704883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uiExpand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AA3B2971-88DD-79E5-9EB2-91E23F8B0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결론</a:t>
            </a:r>
            <a:endParaRPr 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C656C3A0-12B1-9EAA-899A-8BAD16C83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그래서 하고 싶은 말은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62794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09C6C86F-4DC1-24A8-A9E6-D124934F8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결론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65CF2FA-5DBE-E62C-35F4-BD57CA03C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/>
              <a:t>단축어는 잘만 쓰면 굉장히 유용하다</a:t>
            </a:r>
            <a:endParaRPr lang="en-US" altLang="ko-KR"/>
          </a:p>
          <a:p>
            <a:r>
              <a:rPr lang="ko-KR" altLang="en-US"/>
              <a:t>수많은 동작을 지원하는 만큼 만들 수 있는 동작도 무궁무진</a:t>
            </a:r>
            <a:endParaRPr lang="en-US" altLang="ko-KR"/>
          </a:p>
          <a:p>
            <a:r>
              <a:rPr lang="ko-KR" altLang="en-US"/>
              <a:t>다만 매크로 제작 앱인 만큼 복잡한 걸 만들기엔 한계가 있음</a:t>
            </a:r>
            <a:endParaRPr lang="en-US" altLang="ko-KR"/>
          </a:p>
          <a:p>
            <a:r>
              <a:rPr lang="ko-KR" altLang="en-US"/>
              <a:t>편리한 환경에서 벗어나 각종 제약 속에서</a:t>
            </a:r>
            <a:br>
              <a:rPr lang="en-US" altLang="ko-KR"/>
            </a:br>
            <a:r>
              <a:rPr lang="ko-KR" altLang="en-US"/>
              <a:t>프로그래밍하고 싶다면 파 보는 것도</a:t>
            </a:r>
            <a:r>
              <a:rPr lang="en-US" altLang="ko-KR"/>
              <a:t> </a:t>
            </a:r>
            <a:r>
              <a:rPr lang="ko-KR" altLang="en-US"/>
              <a:t>추천</a:t>
            </a:r>
            <a:endParaRPr lang="en-US" altLang="ko-KR"/>
          </a:p>
          <a:p>
            <a:r>
              <a:rPr lang="ko-KR" altLang="en-US"/>
              <a:t>하지는 않는다</a:t>
            </a:r>
            <a:endParaRPr lang="en-US" altLang="ko-KR"/>
          </a:p>
          <a:p>
            <a:pPr lvl="1"/>
            <a:r>
              <a:rPr lang="ko-KR" altLang="en-US"/>
              <a:t>그냥 </a:t>
            </a:r>
            <a:r>
              <a:rPr lang="en-US" altLang="ko-KR"/>
              <a:t>Unity</a:t>
            </a:r>
            <a:r>
              <a:rPr lang="ko-KR" altLang="en-US"/>
              <a:t>나 열심히 쓰자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5324668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91E1A9DD-D749-4106-AB3A-49B99F970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끝</a:t>
            </a:r>
            <a:endParaRPr 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5269734-6219-C064-A57D-924DB6C7F8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감사합니다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7392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BBF319-6AEB-51FE-A096-94C2063D52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iPad </a:t>
            </a:r>
            <a:r>
              <a:rPr lang="ko-KR" altLang="en-US"/>
              <a:t>배경화면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9C1AD506-4AB9-A4B6-D494-59A71C2F893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ko-KR" altLang="en-US"/>
              <a:t>오늘은 토요일</a:t>
            </a:r>
            <a:endParaRPr lang="en-US" altLang="ko-KR"/>
          </a:p>
          <a:p>
            <a:pPr marL="1047736" lvl="1" indent="-514350"/>
            <a:r>
              <a:rPr lang="ko-KR" altLang="en-US"/>
              <a:t>ㅇㅇ</a:t>
            </a:r>
            <a:endParaRPr lang="en-US" altLang="ko-KR"/>
          </a:p>
          <a:p>
            <a:pPr marL="514350" indent="-514350">
              <a:buFont typeface="+mj-lt"/>
              <a:buAutoNum type="arabicPeriod"/>
            </a:pPr>
            <a:endParaRPr lang="en-US" altLang="ko-KR"/>
          </a:p>
          <a:p>
            <a:pPr marL="514350" indent="-514350">
              <a:buFont typeface="+mj-lt"/>
              <a:buAutoNum type="arabicPeriod"/>
            </a:pPr>
            <a:r>
              <a:rPr lang="ko-KR" altLang="en-US"/>
              <a:t>저거 매일 바뀜</a:t>
            </a:r>
            <a:r>
              <a:rPr lang="en-US" altLang="ko-KR"/>
              <a:t>?</a:t>
            </a:r>
          </a:p>
          <a:p>
            <a:pPr marL="1047736" lvl="1" indent="-514350"/>
            <a:r>
              <a:rPr lang="ko-KR" altLang="en-US"/>
              <a:t>ㅇㅇ</a:t>
            </a:r>
            <a:endParaRPr lang="en-US" altLang="ko-KR"/>
          </a:p>
          <a:p>
            <a:endParaRPr lang="en-US"/>
          </a:p>
        </p:txBody>
      </p:sp>
      <p:sp>
        <p:nvSpPr>
          <p:cNvPr id="8" name="내용 개체 틀 7">
            <a:extLst>
              <a:ext uri="{FF2B5EF4-FFF2-40B4-BE49-F238E27FC236}">
                <a16:creationId xmlns:a16="http://schemas.microsoft.com/office/drawing/2014/main" id="{593ADB7E-9E21-97AB-4D10-D7D1B9A730C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ko-KR" altLang="en-US"/>
              <a:t>저거 직접 바꿈</a:t>
            </a:r>
            <a:r>
              <a:rPr lang="en-US" altLang="ko-KR"/>
              <a:t>?</a:t>
            </a:r>
            <a:endParaRPr lang="en-US"/>
          </a:p>
          <a:p>
            <a:pPr lvl="1"/>
            <a:r>
              <a:rPr lang="ko-KR" altLang="en-US"/>
              <a:t>ㄴㄴ</a:t>
            </a:r>
            <a:endParaRPr lang="en-US" altLang="ko-KR"/>
          </a:p>
          <a:p>
            <a:pPr marL="0" indent="0">
              <a:buNone/>
            </a:pPr>
            <a:endParaRPr lang="en-US"/>
          </a:p>
          <a:p>
            <a:r>
              <a:rPr lang="ko-KR" altLang="en-US"/>
              <a:t>나는 게으르다</a:t>
            </a:r>
            <a:endParaRPr lang="en-US" altLang="ko-KR"/>
          </a:p>
          <a:p>
            <a:pPr lvl="1"/>
            <a:r>
              <a:rPr lang="ko-KR" altLang="en-US"/>
              <a:t>저걸 어케 매일 직접 함</a:t>
            </a:r>
            <a:endParaRPr lang="en-US" altLang="ko-KR"/>
          </a:p>
          <a:p>
            <a:r>
              <a:rPr lang="ko-KR" altLang="en-US"/>
              <a:t>나는 컴공이다</a:t>
            </a:r>
            <a:endParaRPr lang="en-US" altLang="ko-KR"/>
          </a:p>
          <a:p>
            <a:pPr lvl="1"/>
            <a:r>
              <a:rPr lang="ko-KR" altLang="en-US"/>
              <a:t>컴터한테 시키면 되지</a:t>
            </a:r>
            <a:endParaRPr lang="en-US" altLang="ko-KR"/>
          </a:p>
          <a:p>
            <a:pPr lvl="1"/>
            <a:r>
              <a:rPr lang="ko-KR" altLang="en-US"/>
              <a:t>그래서 사용한 것이</a:t>
            </a:r>
            <a:endParaRPr lang="en-US" altLang="ko-KR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9916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8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>
            <a:extLst>
              <a:ext uri="{FF2B5EF4-FFF2-40B4-BE49-F238E27FC236}">
                <a16:creationId xmlns:a16="http://schemas.microsoft.com/office/drawing/2014/main" id="{4732E5F9-1C61-35E1-F449-C3490E48B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</a:t>
            </a:r>
            <a:r>
              <a:rPr lang="ko-KR" altLang="en-US" cap="none"/>
              <a:t>란</a:t>
            </a:r>
            <a:r>
              <a:rPr lang="en-US" altLang="ko-KR" cap="none"/>
              <a:t>?</a:t>
            </a:r>
            <a:endParaRPr lang="en-US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F67DE5CE-BFE0-013A-62B6-A8B68771C5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/>
              <a:t>그래서 이게 뭔가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89400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D93EA25D-B5E2-F9BD-76F4-FE80692FD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단축어란</a:t>
            </a:r>
            <a:r>
              <a:rPr lang="en-US" altLang="ko-KR"/>
              <a:t>?</a:t>
            </a:r>
            <a:endParaRPr 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79E4D745-EDDE-8DAC-93E3-C0ACDB7B2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ko-KR" altLang="en-US" sz="3600" b="1"/>
              <a:t>단축어</a:t>
            </a:r>
            <a:r>
              <a:rPr lang="en-US" altLang="ko-KR" sz="2400" b="1">
                <a:solidFill>
                  <a:schemeClr val="bg1">
                    <a:lumMod val="50000"/>
                  </a:schemeClr>
                </a:solidFill>
              </a:rPr>
              <a:t>Shortcuts</a:t>
            </a:r>
            <a:endParaRPr lang="en-US" altLang="ko-KR" sz="3600" b="1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/>
              <a:t>Apple</a:t>
            </a:r>
            <a:r>
              <a:rPr lang="ko-KR" altLang="en-US"/>
              <a:t>이 개발한 비주얼 스크립팅 앱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매크로를 만들고 실행할 수 있다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en-US" altLang="ko-KR"/>
              <a:t>iOS 13, macOS 12 </a:t>
            </a:r>
            <a:r>
              <a:rPr lang="ko-KR" altLang="en-US"/>
              <a:t>및 이후 기기에 기본 설치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기능은 버전 별로 다를 수 있다 </a:t>
            </a:r>
            <a:r>
              <a:rPr lang="en-US" altLang="ko-KR"/>
              <a:t>(</a:t>
            </a:r>
            <a:r>
              <a:rPr lang="ko-KR" altLang="en-US"/>
              <a:t>이 자료는 </a:t>
            </a:r>
            <a:r>
              <a:rPr lang="en-US" altLang="ko-KR"/>
              <a:t>iOS 17 </a:t>
            </a:r>
            <a:r>
              <a:rPr lang="ko-KR" altLang="en-US"/>
              <a:t>기준</a:t>
            </a:r>
            <a:r>
              <a:rPr lang="en-US" altLang="ko-KR"/>
              <a:t>)</a:t>
            </a: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902B2144-292B-9C84-427F-641FFF60A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503" y="2049651"/>
            <a:ext cx="1950847" cy="1956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19297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7FE0113-02C3-489E-90D5-B41F58A1E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동작</a:t>
            </a:r>
            <a:endParaRPr 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E9F547B-F671-CF7A-5257-BE826CC3D6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ko-KR" altLang="en-US" i="1"/>
              <a:t>동작</a:t>
            </a:r>
            <a:r>
              <a:rPr lang="ko-KR" altLang="en-US"/>
              <a:t>을 기반으로 순차적으로 실행</a:t>
            </a:r>
            <a:endParaRPr lang="en-US" altLang="ko-KR"/>
          </a:p>
          <a:p>
            <a:pPr>
              <a:lnSpc>
                <a:spcPct val="150000"/>
              </a:lnSpc>
            </a:pPr>
            <a:r>
              <a:rPr lang="ko-KR" altLang="en-US"/>
              <a:t>각 동작에 입력 값 또는 매개변수</a:t>
            </a:r>
            <a:br>
              <a:rPr lang="en-US" altLang="ko-KR"/>
            </a:br>
            <a:r>
              <a:rPr lang="ko-KR" altLang="en-US"/>
              <a:t>등을 설정할 수 있다</a:t>
            </a:r>
            <a:endParaRPr lang="en-US" altLang="ko-K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283E637-4F21-7C21-49E4-D0E76E80C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091" y="2325312"/>
            <a:ext cx="3666309" cy="3800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900B7C-F334-807F-7A46-A187F3E7D670}"/>
              </a:ext>
            </a:extLst>
          </p:cNvPr>
          <p:cNvSpPr txBox="1"/>
          <p:nvPr/>
        </p:nvSpPr>
        <p:spPr>
          <a:xfrm>
            <a:off x="7432766" y="6126163"/>
            <a:ext cx="41496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900">
                <a:solidFill>
                  <a:schemeClr val="bg1">
                    <a:lumMod val="75000"/>
                  </a:schemeClr>
                </a:solidFill>
              </a:rPr>
              <a:t>https://help.apple.com/assets/645D5D228BE0233D28263F4B/645D5D258BE0233D28263F5A/ko_KR/1327ee655b9f88158f9a785a810d9d17.png</a:t>
            </a:r>
          </a:p>
        </p:txBody>
      </p:sp>
    </p:spTree>
    <p:extLst>
      <p:ext uri="{BB962C8B-B14F-4D97-AF65-F5344CB8AC3E}">
        <p14:creationId xmlns:p14="http://schemas.microsoft.com/office/powerpoint/2010/main" val="41072073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Blue Parallelogram_1">
  <a:themeElements>
    <a:clrScheme name="한컴오피스">
      <a:dk1>
        <a:sysClr val="windowText" lastClr="000000"/>
      </a:dk1>
      <a:lt1>
        <a:sysClr val="window" lastClr="FFFFFF"/>
      </a:lt1>
      <a:dk2>
        <a:srgbClr val="1C3D62"/>
      </a:dk2>
      <a:lt2>
        <a:srgbClr val="E3DCC1"/>
      </a:lt2>
      <a:accent1>
        <a:srgbClr val="315F97"/>
      </a:accent1>
      <a:accent2>
        <a:srgbClr val="C75252"/>
      </a:accent2>
      <a:accent3>
        <a:srgbClr val="E9AE2B"/>
      </a:accent3>
      <a:accent4>
        <a:srgbClr val="699B37"/>
      </a:accent4>
      <a:accent5>
        <a:srgbClr val="358791"/>
      </a:accent5>
      <a:accent6>
        <a:srgbClr val="CA56A7"/>
      </a:accent6>
      <a:hlink>
        <a:srgbClr val="0000FF"/>
      </a:hlink>
      <a:folHlink>
        <a:srgbClr val="800080"/>
      </a:folHlink>
    </a:clrScheme>
    <a:fontScheme name="나눔스퀘어">
      <a:majorFont>
        <a:latin typeface="나눔스퀘어 Bold"/>
        <a:ea typeface="나눔스퀘어 Bold"/>
        <a:cs typeface=""/>
      </a:majorFont>
      <a:minorFont>
        <a:latin typeface="나눔스퀘어"/>
        <a:ea typeface="나눔스퀘어"/>
        <a:cs typeface="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lue Parallelogram_1" id="{882394B0-9CBC-4AD0-8C40-8A036D458BAF}" vid="{48B8A20E-FF29-43C6-82F4-D4B541928C6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7F957BDFFCD9AB4790982844B073722C" ma:contentTypeVersion="4" ma:contentTypeDescription="새 문서를 만듭니다." ma:contentTypeScope="" ma:versionID="feaa1047c1910d2ddf8ff71ecb84467b">
  <xsd:schema xmlns:xsd="http://www.w3.org/2001/XMLSchema" xmlns:xs="http://www.w3.org/2001/XMLSchema" xmlns:p="http://schemas.microsoft.com/office/2006/metadata/properties" xmlns:ns3="190b6d36-b73d-4f41-8438-a2864bcd82cb" targetNamespace="http://schemas.microsoft.com/office/2006/metadata/properties" ma:root="true" ma:fieldsID="6e38f1ffebe2c7708c5d6d51f196d551" ns3:_="">
    <xsd:import namespace="190b6d36-b73d-4f41-8438-a2864bcd82c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0b6d36-b73d-4f41-8438-a2864bcd82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298542-D599-4788-847E-B9B43E9A7F9D}">
  <ds:schemaRefs>
    <ds:schemaRef ds:uri="http://purl.org/dc/elements/1.1/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190b6d36-b73d-4f41-8438-a2864bcd82c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188450D-E1BD-4EC7-B40A-D8AD3BED6C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90b6d36-b73d-4f41-8438-a2864bcd82c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C4F65A2-D208-4466-8BDC-E986566C03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Parallelogram_1</Template>
  <TotalTime>720</TotalTime>
  <Words>1151</Words>
  <Application>Microsoft Macintosh PowerPoint</Application>
  <PresentationFormat>Widescreen</PresentationFormat>
  <Paragraphs>217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2" baseType="lpstr">
      <vt:lpstr>나눔스퀘어</vt:lpstr>
      <vt:lpstr>나눔스퀘어 Bold</vt:lpstr>
      <vt:lpstr>Arial</vt:lpstr>
      <vt:lpstr>Blue Parallelogram_1</vt:lpstr>
      <vt:lpstr>저는 Shortcuts로 프로그래밍해요</vt:lpstr>
      <vt:lpstr>목차</vt:lpstr>
      <vt:lpstr>서론</vt:lpstr>
      <vt:lpstr>발표자 소개</vt:lpstr>
      <vt:lpstr>iPad 배경화면</vt:lpstr>
      <vt:lpstr>iPad 배경화면</vt:lpstr>
      <vt:lpstr>단축어란?</vt:lpstr>
      <vt:lpstr>단축어란?</vt:lpstr>
      <vt:lpstr>동작</vt:lpstr>
      <vt:lpstr>새로운 단축어</vt:lpstr>
      <vt:lpstr>Hello, world!</vt:lpstr>
      <vt:lpstr>Hello, world!</vt:lpstr>
      <vt:lpstr>입력 요청</vt:lpstr>
      <vt:lpstr>입력 요청</vt:lpstr>
      <vt:lpstr>입력 요청</vt:lpstr>
      <vt:lpstr>매직 변수</vt:lpstr>
      <vt:lpstr>매직 변수</vt:lpstr>
      <vt:lpstr>매직 변수</vt:lpstr>
      <vt:lpstr>매직 변수</vt:lpstr>
      <vt:lpstr>매개변수</vt:lpstr>
      <vt:lpstr>다양한 동작</vt:lpstr>
      <vt:lpstr>단축어 프로그래밍</vt:lpstr>
      <vt:lpstr>프로그래밍?</vt:lpstr>
      <vt:lpstr>흐름 제어</vt:lpstr>
      <vt:lpstr>조건문</vt:lpstr>
      <vt:lpstr>조건문</vt:lpstr>
      <vt:lpstr>반복</vt:lpstr>
      <vt:lpstr>각각 반복</vt:lpstr>
      <vt:lpstr>메뉴에서 선택</vt:lpstr>
      <vt:lpstr>변수 설정</vt:lpstr>
      <vt:lpstr>변수 설정</vt:lpstr>
      <vt:lpstr>단축어 실행, 중단 및 출력</vt:lpstr>
      <vt:lpstr>단축어 입력</vt:lpstr>
      <vt:lpstr>무한 반복을 사용하는 편법(?)</vt:lpstr>
      <vt:lpstr>활용법</vt:lpstr>
      <vt:lpstr>단축어 실행</vt:lpstr>
      <vt:lpstr>단축어 실행</vt:lpstr>
      <vt:lpstr>단축어 실행</vt:lpstr>
      <vt:lpstr>활용법: GIF 만들기</vt:lpstr>
      <vt:lpstr>활용법: GIF 만들기</vt:lpstr>
      <vt:lpstr>자동화</vt:lpstr>
      <vt:lpstr>활용법: 오늘은 무슨 요일</vt:lpstr>
      <vt:lpstr>활용법: 오늘은 무슨 요일</vt:lpstr>
      <vt:lpstr>갤러리</vt:lpstr>
      <vt:lpstr>뻘짓</vt:lpstr>
      <vt:lpstr>뻘짓</vt:lpstr>
      <vt:lpstr>뻘짓</vt:lpstr>
      <vt:lpstr>뻘짓</vt:lpstr>
      <vt:lpstr>뻘짓</vt:lpstr>
      <vt:lpstr>뻘짓</vt:lpstr>
      <vt:lpstr>뻘짓</vt:lpstr>
      <vt:lpstr>뻘짓</vt:lpstr>
      <vt:lpstr>뻘짓</vt:lpstr>
      <vt:lpstr>뻘짓</vt:lpstr>
      <vt:lpstr>뻘짓</vt:lpstr>
      <vt:lpstr>결론</vt:lpstr>
      <vt:lpstr>결론</vt:lpstr>
      <vt:lpstr>끝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김세현</dc:creator>
  <cp:lastModifiedBy>김세현</cp:lastModifiedBy>
  <cp:revision>2</cp:revision>
  <dcterms:created xsi:type="dcterms:W3CDTF">2024-07-31T04:32:01Z</dcterms:created>
  <dcterms:modified xsi:type="dcterms:W3CDTF">2024-08-02T18:10:46Z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0x0101007F957BDFFCD9AB4790982844B073722C</vt:lpwstr>
  </property>
</Properties>
</file>